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8"/>
  </p:notesMasterIdLst>
  <p:handoutMasterIdLst>
    <p:handoutMasterId r:id="rId29"/>
  </p:handoutMasterIdLst>
  <p:sldIdLst>
    <p:sldId id="292" r:id="rId2"/>
    <p:sldId id="474" r:id="rId3"/>
    <p:sldId id="475" r:id="rId4"/>
    <p:sldId id="476" r:id="rId5"/>
    <p:sldId id="477" r:id="rId6"/>
    <p:sldId id="472" r:id="rId7"/>
    <p:sldId id="466" r:id="rId8"/>
    <p:sldId id="470" r:id="rId9"/>
    <p:sldId id="479" r:id="rId10"/>
    <p:sldId id="458" r:id="rId11"/>
    <p:sldId id="478" r:id="rId12"/>
    <p:sldId id="481" r:id="rId13"/>
    <p:sldId id="482" r:id="rId14"/>
    <p:sldId id="484" r:id="rId15"/>
    <p:sldId id="480" r:id="rId16"/>
    <p:sldId id="463" r:id="rId17"/>
    <p:sldId id="464" r:id="rId18"/>
    <p:sldId id="468" r:id="rId19"/>
    <p:sldId id="471" r:id="rId20"/>
    <p:sldId id="459" r:id="rId21"/>
    <p:sldId id="460" r:id="rId22"/>
    <p:sldId id="461" r:id="rId23"/>
    <p:sldId id="462" r:id="rId24"/>
    <p:sldId id="469" r:id="rId25"/>
    <p:sldId id="483" r:id="rId26"/>
    <p:sldId id="465" r:id="rId27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63768" autoAdjust="0"/>
  </p:normalViewPr>
  <p:slideViewPr>
    <p:cSldViewPr>
      <p:cViewPr>
        <p:scale>
          <a:sx n="86" d="100"/>
          <a:sy n="86" d="100"/>
        </p:scale>
        <p:origin x="-9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CTIFS\DataUser$\emoya\Documents\Antecedentes%20UCT\grafico%20presnetacion%20rendici&#243;n%20de%20cuenta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heywood\Local%20Settings\Temporary%20Internet%20Files\Content.Outlook\8966QREP\AME%20report_JUNE%2012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Hoja1!$C$3:$C$14</c:f>
              <c:strCache>
                <c:ptCount val="12"/>
                <c:pt idx="0">
                  <c:v>Iglesia Católica</c:v>
                </c:pt>
                <c:pt idx="1">
                  <c:v>Fuerzas Armadas</c:v>
                </c:pt>
                <c:pt idx="2">
                  <c:v>Medios de comunicación</c:v>
                </c:pt>
                <c:pt idx="3">
                  <c:v>Presidente</c:v>
                </c:pt>
                <c:pt idx="4">
                  <c:v>Elecciones</c:v>
                </c:pt>
                <c:pt idx="5">
                  <c:v>Iglesia Evangélica</c:v>
                </c:pt>
                <c:pt idx="6">
                  <c:v>Tribunal Supremo Electoral</c:v>
                </c:pt>
                <c:pt idx="7">
                  <c:v>Corte Suprema de Justicia</c:v>
                </c:pt>
                <c:pt idx="8">
                  <c:v>Policía </c:v>
                </c:pt>
                <c:pt idx="9">
                  <c:v>Sistema de Justicia</c:v>
                </c:pt>
                <c:pt idx="10">
                  <c:v>Congreso Nacional </c:v>
                </c:pt>
                <c:pt idx="11">
                  <c:v>Partidos Políticos</c:v>
                </c:pt>
              </c:strCache>
            </c:strRef>
          </c:cat>
          <c:val>
            <c:numRef>
              <c:f>Hoja1!$D$3:$D$14</c:f>
              <c:numCache>
                <c:formatCode>General</c:formatCode>
                <c:ptCount val="12"/>
                <c:pt idx="0">
                  <c:v>63.1</c:v>
                </c:pt>
                <c:pt idx="1">
                  <c:v>62.2</c:v>
                </c:pt>
                <c:pt idx="2">
                  <c:v>59.1</c:v>
                </c:pt>
                <c:pt idx="3">
                  <c:v>52.8</c:v>
                </c:pt>
                <c:pt idx="4">
                  <c:v>52.7</c:v>
                </c:pt>
                <c:pt idx="5">
                  <c:v>51.9</c:v>
                </c:pt>
                <c:pt idx="6">
                  <c:v>50.9</c:v>
                </c:pt>
                <c:pt idx="7">
                  <c:v>49.7</c:v>
                </c:pt>
                <c:pt idx="8">
                  <c:v>48.4</c:v>
                </c:pt>
                <c:pt idx="9">
                  <c:v>47.9</c:v>
                </c:pt>
                <c:pt idx="10">
                  <c:v>45.6</c:v>
                </c:pt>
                <c:pt idx="11">
                  <c:v>36.800000000000004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859840"/>
        <c:axId val="121559680"/>
      </c:barChart>
      <c:catAx>
        <c:axId val="1178598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121559680"/>
        <c:crosses val="autoZero"/>
        <c:auto val="1"/>
        <c:lblAlgn val="ctr"/>
        <c:lblOffset val="100"/>
        <c:noMultiLvlLbl val="0"/>
      </c:catAx>
      <c:valAx>
        <c:axId val="1215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11785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87737041719417"/>
          <c:y val="7.1666783311821983E-2"/>
          <c:w val="0.78002528445006303"/>
          <c:h val="0.846668044707103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'[AME report_JUNE 12.xls]GCB_2'!$P$3</c:f>
              <c:strCache>
                <c:ptCount val="1"/>
                <c:pt idx="0">
                  <c:v>Disminuyó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MX"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12.xls]GCB_2'!$O$4:$O$18</c:f>
              <c:strCache>
                <c:ptCount val="15"/>
                <c:pt idx="0">
                  <c:v>Uruguay</c:v>
                </c:pt>
                <c:pt idx="1">
                  <c:v>Perú</c:v>
                </c:pt>
                <c:pt idx="2">
                  <c:v>Brasil</c:v>
                </c:pt>
                <c:pt idx="3">
                  <c:v>Canadá</c:v>
                </c:pt>
                <c:pt idx="4">
                  <c:v>El Salvador</c:v>
                </c:pt>
                <c:pt idx="5">
                  <c:v>Colombia</c:v>
                </c:pt>
                <c:pt idx="6">
                  <c:v>Bolivia</c:v>
                </c:pt>
                <c:pt idx="7">
                  <c:v>Estados Unidos</c:v>
                </c:pt>
                <c:pt idx="8">
                  <c:v>Chile</c:v>
                </c:pt>
                <c:pt idx="9">
                  <c:v>Paraguay</c:v>
                </c:pt>
                <c:pt idx="10">
                  <c:v>Jamaica</c:v>
                </c:pt>
                <c:pt idx="11">
                  <c:v>Venezuela</c:v>
                </c:pt>
                <c:pt idx="12">
                  <c:v>México</c:v>
                </c:pt>
                <c:pt idx="13">
                  <c:v>Argentina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12.xls]GCB_2'!$P$4:$P$18</c:f>
              <c:numCache>
                <c:formatCode>0%</c:formatCode>
                <c:ptCount val="15"/>
                <c:pt idx="0">
                  <c:v>0.22500000000000003</c:v>
                </c:pt>
                <c:pt idx="1">
                  <c:v>0.14100000000000001</c:v>
                </c:pt>
                <c:pt idx="2">
                  <c:v>0.17700000000000013</c:v>
                </c:pt>
                <c:pt idx="3">
                  <c:v>9.4000000000000208E-2</c:v>
                </c:pt>
                <c:pt idx="4">
                  <c:v>0.11900000000000002</c:v>
                </c:pt>
                <c:pt idx="5">
                  <c:v>0.16000000000000003</c:v>
                </c:pt>
                <c:pt idx="6">
                  <c:v>0.16100000000000003</c:v>
                </c:pt>
                <c:pt idx="7">
                  <c:v>0.10300000000000002</c:v>
                </c:pt>
                <c:pt idx="8">
                  <c:v>0.13300000000000001</c:v>
                </c:pt>
                <c:pt idx="9">
                  <c:v>7.6000000000000012E-2</c:v>
                </c:pt>
                <c:pt idx="10">
                  <c:v>0.15700000000000014</c:v>
                </c:pt>
                <c:pt idx="11">
                  <c:v>0.16200000000000003</c:v>
                </c:pt>
                <c:pt idx="12">
                  <c:v>8.0000000000000127E-2</c:v>
                </c:pt>
                <c:pt idx="13">
                  <c:v>8.7000000000000022E-2</c:v>
                </c:pt>
                <c:pt idx="14">
                  <c:v>0.13392857142857087</c:v>
                </c:pt>
              </c:numCache>
            </c:numRef>
          </c:val>
        </c:ser>
        <c:ser>
          <c:idx val="1"/>
          <c:order val="1"/>
          <c:tx>
            <c:strRef>
              <c:f>'[AME report_JUNE 12.xls]GCB_2'!$Q$3</c:f>
              <c:strCache>
                <c:ptCount val="1"/>
                <c:pt idx="0">
                  <c:v>No hubo cambios</c:v>
                </c:pt>
              </c:strCache>
            </c:strRef>
          </c:tx>
          <c:spPr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MX"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12.xls]GCB_2'!$O$4:$O$18</c:f>
              <c:strCache>
                <c:ptCount val="15"/>
                <c:pt idx="0">
                  <c:v>Uruguay</c:v>
                </c:pt>
                <c:pt idx="1">
                  <c:v>Perú</c:v>
                </c:pt>
                <c:pt idx="2">
                  <c:v>Brasil</c:v>
                </c:pt>
                <c:pt idx="3">
                  <c:v>Canadá</c:v>
                </c:pt>
                <c:pt idx="4">
                  <c:v>El Salvador</c:v>
                </c:pt>
                <c:pt idx="5">
                  <c:v>Colombia</c:v>
                </c:pt>
                <c:pt idx="6">
                  <c:v>Bolivia</c:v>
                </c:pt>
                <c:pt idx="7">
                  <c:v>Estados Unidos</c:v>
                </c:pt>
                <c:pt idx="8">
                  <c:v>Chile</c:v>
                </c:pt>
                <c:pt idx="9">
                  <c:v>Paraguay</c:v>
                </c:pt>
                <c:pt idx="10">
                  <c:v>Jamaica</c:v>
                </c:pt>
                <c:pt idx="11">
                  <c:v>Venezuela</c:v>
                </c:pt>
                <c:pt idx="12">
                  <c:v>México</c:v>
                </c:pt>
                <c:pt idx="13">
                  <c:v>Argentina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12.xls]GCB_2'!$Q$4:$Q$18</c:f>
              <c:numCache>
                <c:formatCode>0%</c:formatCode>
                <c:ptCount val="15"/>
                <c:pt idx="0">
                  <c:v>0.34100000000000008</c:v>
                </c:pt>
                <c:pt idx="1">
                  <c:v>0.40400000000000008</c:v>
                </c:pt>
                <c:pt idx="2">
                  <c:v>0.34700000000000031</c:v>
                </c:pt>
                <c:pt idx="3">
                  <c:v>0.38400000000000134</c:v>
                </c:pt>
                <c:pt idx="4">
                  <c:v>0.33800000000000141</c:v>
                </c:pt>
                <c:pt idx="5">
                  <c:v>0.28400000000000025</c:v>
                </c:pt>
                <c:pt idx="6">
                  <c:v>0.26600000000000001</c:v>
                </c:pt>
                <c:pt idx="7">
                  <c:v>0.30300000000000027</c:v>
                </c:pt>
                <c:pt idx="8">
                  <c:v>0.25900000000000001</c:v>
                </c:pt>
                <c:pt idx="9">
                  <c:v>0.30600000000000027</c:v>
                </c:pt>
                <c:pt idx="10">
                  <c:v>0.22200000000000003</c:v>
                </c:pt>
                <c:pt idx="11">
                  <c:v>0.19300000000000003</c:v>
                </c:pt>
                <c:pt idx="12">
                  <c:v>0.20900000000000013</c:v>
                </c:pt>
                <c:pt idx="13">
                  <c:v>0.19100000000000003</c:v>
                </c:pt>
                <c:pt idx="14">
                  <c:v>0.28907142857142876</c:v>
                </c:pt>
              </c:numCache>
            </c:numRef>
          </c:val>
        </c:ser>
        <c:ser>
          <c:idx val="2"/>
          <c:order val="2"/>
          <c:tx>
            <c:strRef>
              <c:f>'[AME report_JUNE 12.xls]GCB_2'!$R$3</c:f>
              <c:strCache>
                <c:ptCount val="1"/>
                <c:pt idx="0">
                  <c:v>Aumentó</c:v>
                </c:pt>
              </c:strCache>
            </c:strRef>
          </c:tx>
          <c:spPr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MX"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12.xls]GCB_2'!$O$4:$O$18</c:f>
              <c:strCache>
                <c:ptCount val="15"/>
                <c:pt idx="0">
                  <c:v>Uruguay</c:v>
                </c:pt>
                <c:pt idx="1">
                  <c:v>Perú</c:v>
                </c:pt>
                <c:pt idx="2">
                  <c:v>Brasil</c:v>
                </c:pt>
                <c:pt idx="3">
                  <c:v>Canadá</c:v>
                </c:pt>
                <c:pt idx="4">
                  <c:v>El Salvador</c:v>
                </c:pt>
                <c:pt idx="5">
                  <c:v>Colombia</c:v>
                </c:pt>
                <c:pt idx="6">
                  <c:v>Bolivia</c:v>
                </c:pt>
                <c:pt idx="7">
                  <c:v>Estados Unidos</c:v>
                </c:pt>
                <c:pt idx="8">
                  <c:v>Chile</c:v>
                </c:pt>
                <c:pt idx="9">
                  <c:v>Paraguay</c:v>
                </c:pt>
                <c:pt idx="10">
                  <c:v>Jamaica</c:v>
                </c:pt>
                <c:pt idx="11">
                  <c:v>Venezuela</c:v>
                </c:pt>
                <c:pt idx="12">
                  <c:v>México</c:v>
                </c:pt>
                <c:pt idx="13">
                  <c:v>Argentina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12.xls]GCB_2'!$R$4:$R$18</c:f>
              <c:numCache>
                <c:formatCode>0%</c:formatCode>
                <c:ptCount val="15"/>
                <c:pt idx="0">
                  <c:v>0.43400000000000127</c:v>
                </c:pt>
                <c:pt idx="1">
                  <c:v>0.45600000000000002</c:v>
                </c:pt>
                <c:pt idx="2">
                  <c:v>0.47600000000000026</c:v>
                </c:pt>
                <c:pt idx="3">
                  <c:v>0.52200000000000002</c:v>
                </c:pt>
                <c:pt idx="4">
                  <c:v>0.54300000000000004</c:v>
                </c:pt>
                <c:pt idx="5">
                  <c:v>0.55600000000000005</c:v>
                </c:pt>
                <c:pt idx="6">
                  <c:v>0.57200000000000151</c:v>
                </c:pt>
                <c:pt idx="7">
                  <c:v>0.59400000000000008</c:v>
                </c:pt>
                <c:pt idx="8">
                  <c:v>0.60800000000000154</c:v>
                </c:pt>
                <c:pt idx="9">
                  <c:v>0.61800000000000255</c:v>
                </c:pt>
                <c:pt idx="10">
                  <c:v>0.61900000000000255</c:v>
                </c:pt>
                <c:pt idx="11">
                  <c:v>0.64500000000000268</c:v>
                </c:pt>
                <c:pt idx="12">
                  <c:v>0.71200000000000152</c:v>
                </c:pt>
                <c:pt idx="13">
                  <c:v>0.72100000000000153</c:v>
                </c:pt>
                <c:pt idx="14">
                  <c:v>0.57685714285714296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8977536"/>
        <c:axId val="128991616"/>
      </c:barChart>
      <c:catAx>
        <c:axId val="12897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MX" sz="11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2899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99161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MX" sz="11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289775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1251580278129009"/>
          <c:y val="2.000003255213641E-2"/>
          <c:w val="0.8394437420986105"/>
          <c:h val="4.000006510427260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s-MX" sz="1010" b="1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emilio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Servicios al Público</c:v>
                </c:pt>
                <c:pt idx="1">
                  <c:v>Servicio Civil</c:v>
                </c:pt>
                <c:pt idx="2">
                  <c:v>Acceso a la información</c:v>
                </c:pt>
                <c:pt idx="3">
                  <c:v>Transparencia Focalizada</c:v>
                </c:pt>
                <c:pt idx="4">
                  <c:v>Auditoria interna y externa </c:v>
                </c:pt>
                <c:pt idx="5">
                  <c:v>control corrupción </c:v>
                </c:pt>
                <c:pt idx="6">
                  <c:v>Ética pública </c:v>
                </c:pt>
                <c:pt idx="7">
                  <c:v>Participación  de la sociedad civil</c:v>
                </c:pt>
                <c:pt idx="8">
                  <c:v>Compras públicas</c:v>
                </c:pt>
                <c:pt idx="9">
                  <c:v>Adm. Recursos públicos</c:v>
                </c:pt>
                <c:pt idx="10">
                  <c:v>Seguridad ciudadana </c:v>
                </c:pt>
                <c:pt idx="11">
                  <c:v>Resp. Corporativa 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62</c:v>
                </c:pt>
                <c:pt idx="1">
                  <c:v>8</c:v>
                </c:pt>
                <c:pt idx="2">
                  <c:v>94</c:v>
                </c:pt>
                <c:pt idx="3">
                  <c:v>26</c:v>
                </c:pt>
                <c:pt idx="4">
                  <c:v>5</c:v>
                </c:pt>
                <c:pt idx="5">
                  <c:v>24</c:v>
                </c:pt>
                <c:pt idx="6">
                  <c:v>15</c:v>
                </c:pt>
                <c:pt idx="7">
                  <c:v>35</c:v>
                </c:pt>
                <c:pt idx="8">
                  <c:v>17</c:v>
                </c:pt>
                <c:pt idx="9">
                  <c:v>29</c:v>
                </c:pt>
                <c:pt idx="10">
                  <c:v>1</c:v>
                </c:pt>
                <c:pt idx="1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59168"/>
        <c:axId val="129160704"/>
      </c:barChart>
      <c:catAx>
        <c:axId val="129159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129160704"/>
        <c:crosses val="autoZero"/>
        <c:auto val="1"/>
        <c:lblAlgn val="ctr"/>
        <c:lblOffset val="100"/>
        <c:noMultiLvlLbl val="0"/>
      </c:catAx>
      <c:valAx>
        <c:axId val="12916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129159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7AC1C-9A0E-41CA-8DF8-473977B5DA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9B6B8E7-E9E0-4EB3-8D34-EBD9052CCDD3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b="1" dirty="0" smtClean="0"/>
            <a:t>Desigualdad</a:t>
          </a:r>
          <a:endParaRPr lang="es-CL" b="1" dirty="0"/>
        </a:p>
      </dgm:t>
    </dgm:pt>
    <dgm:pt modelId="{616B72C1-921F-4E21-B8AF-1CBFC95CF3DB}" type="parTrans" cxnId="{62F8B266-B60C-47D2-88EA-5897CF61F94F}">
      <dgm:prSet/>
      <dgm:spPr/>
      <dgm:t>
        <a:bodyPr/>
        <a:lstStyle/>
        <a:p>
          <a:endParaRPr lang="es-CL"/>
        </a:p>
      </dgm:t>
    </dgm:pt>
    <dgm:pt modelId="{AEF62375-446D-4AE8-B8A8-40DFDEE6904E}" type="sibTrans" cxnId="{62F8B266-B60C-47D2-88EA-5897CF61F94F}">
      <dgm:prSet/>
      <dgm:spPr/>
      <dgm:t>
        <a:bodyPr/>
        <a:lstStyle/>
        <a:p>
          <a:endParaRPr lang="es-CL"/>
        </a:p>
      </dgm:t>
    </dgm:pt>
    <dgm:pt modelId="{74E57995-ABC8-47E6-95DA-3AD834BCC9B2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b="1" dirty="0" smtClean="0"/>
            <a:t>Baja confianza,  pérdida de legitimidad</a:t>
          </a:r>
          <a:endParaRPr lang="es-CL" b="1" dirty="0"/>
        </a:p>
      </dgm:t>
    </dgm:pt>
    <dgm:pt modelId="{DD4FA580-3B7F-4798-B187-96CF32BE3A81}" type="parTrans" cxnId="{C021E1D9-4374-4620-BAC0-637ACDF856FD}">
      <dgm:prSet/>
      <dgm:spPr/>
      <dgm:t>
        <a:bodyPr/>
        <a:lstStyle/>
        <a:p>
          <a:endParaRPr lang="es-CL"/>
        </a:p>
      </dgm:t>
    </dgm:pt>
    <dgm:pt modelId="{0B91CA38-E8F9-4347-8DDD-779A0AEEF905}" type="sibTrans" cxnId="{C021E1D9-4374-4620-BAC0-637ACDF856FD}">
      <dgm:prSet/>
      <dgm:spPr/>
      <dgm:t>
        <a:bodyPr/>
        <a:lstStyle/>
        <a:p>
          <a:endParaRPr lang="es-CL"/>
        </a:p>
      </dgm:t>
    </dgm:pt>
    <dgm:pt modelId="{CAC771DC-9180-44B8-A5A6-8A6504F75CB0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b="1" dirty="0" smtClean="0"/>
            <a:t>Alta percepción de Discriminación</a:t>
          </a:r>
          <a:endParaRPr lang="es-CL" b="1" dirty="0"/>
        </a:p>
      </dgm:t>
    </dgm:pt>
    <dgm:pt modelId="{B2C09B5D-B9D0-4094-AA7E-FD379BBBFE85}" type="parTrans" cxnId="{E319268A-A75F-4617-9AD8-5524271D7D24}">
      <dgm:prSet/>
      <dgm:spPr/>
      <dgm:t>
        <a:bodyPr/>
        <a:lstStyle/>
        <a:p>
          <a:endParaRPr lang="es-CL"/>
        </a:p>
      </dgm:t>
    </dgm:pt>
    <dgm:pt modelId="{1D4673DE-FA4C-4064-9F46-F2C0936E8768}" type="sibTrans" cxnId="{E319268A-A75F-4617-9AD8-5524271D7D24}">
      <dgm:prSet/>
      <dgm:spPr/>
      <dgm:t>
        <a:bodyPr/>
        <a:lstStyle/>
        <a:p>
          <a:endParaRPr lang="es-CL"/>
        </a:p>
      </dgm:t>
    </dgm:pt>
    <dgm:pt modelId="{799FE881-5415-40DD-99CA-33EC60CDF309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b="1" dirty="0" smtClean="0">
              <a:solidFill>
                <a:schemeClr val="bg1"/>
              </a:solidFill>
            </a:rPr>
            <a:t>Alta</a:t>
          </a:r>
          <a:r>
            <a:rPr lang="es-CL" b="1" baseline="0" dirty="0" smtClean="0">
              <a:solidFill>
                <a:schemeClr val="bg1"/>
              </a:solidFill>
            </a:rPr>
            <a:t> percepción de corrupción</a:t>
          </a:r>
          <a:endParaRPr lang="es-CL" b="1" dirty="0">
            <a:solidFill>
              <a:schemeClr val="bg1"/>
            </a:solidFill>
          </a:endParaRPr>
        </a:p>
      </dgm:t>
    </dgm:pt>
    <dgm:pt modelId="{687D9679-D49F-4604-947D-F76122C0A342}" type="parTrans" cxnId="{369E5682-5105-492C-9B6D-19D1D4DB96B5}">
      <dgm:prSet/>
      <dgm:spPr/>
      <dgm:t>
        <a:bodyPr/>
        <a:lstStyle/>
        <a:p>
          <a:endParaRPr lang="es-CL"/>
        </a:p>
      </dgm:t>
    </dgm:pt>
    <dgm:pt modelId="{C8CF15C0-C2F9-41A8-A29E-71601D53D4CB}" type="sibTrans" cxnId="{369E5682-5105-492C-9B6D-19D1D4DB96B5}">
      <dgm:prSet/>
      <dgm:spPr/>
      <dgm:t>
        <a:bodyPr/>
        <a:lstStyle/>
        <a:p>
          <a:endParaRPr lang="es-CL"/>
        </a:p>
      </dgm:t>
    </dgm:pt>
    <dgm:pt modelId="{7768396D-5009-4D29-AE59-58CE32993B0B}" type="pres">
      <dgm:prSet presAssocID="{7157AC1C-9A0E-41CA-8DF8-473977B5D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9F60960-3D53-47EA-BF66-0916064D7FDF}" type="pres">
      <dgm:prSet presAssocID="{89B6B8E7-E9E0-4EB3-8D34-EBD9052CCD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DD083A-7C82-4BDB-86E1-AF0BFE610E15}" type="pres">
      <dgm:prSet presAssocID="{AEF62375-446D-4AE8-B8A8-40DFDEE6904E}" presName="spacer" presStyleCnt="0"/>
      <dgm:spPr/>
    </dgm:pt>
    <dgm:pt modelId="{4B320131-D87F-4AAE-BB4A-F8F0ECEE0ECC}" type="pres">
      <dgm:prSet presAssocID="{74E57995-ABC8-47E6-95DA-3AD834BCC9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E6EC69-2DA3-47EF-9D4B-606F2F5E217B}" type="pres">
      <dgm:prSet presAssocID="{0B91CA38-E8F9-4347-8DDD-779A0AEEF905}" presName="spacer" presStyleCnt="0"/>
      <dgm:spPr/>
    </dgm:pt>
    <dgm:pt modelId="{EB6D088B-185B-4262-9065-7C9DF0B65FFE}" type="pres">
      <dgm:prSet presAssocID="{CAC771DC-9180-44B8-A5A6-8A6504F75C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E7F918-8849-48FF-BE4A-FEC766A51EBA}" type="pres">
      <dgm:prSet presAssocID="{1D4673DE-FA4C-4064-9F46-F2C0936E8768}" presName="spacer" presStyleCnt="0"/>
      <dgm:spPr/>
    </dgm:pt>
    <dgm:pt modelId="{BCD882DE-1E63-4365-B77B-3933BC449F3A}" type="pres">
      <dgm:prSet presAssocID="{799FE881-5415-40DD-99CA-33EC60CDF3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9E5682-5105-492C-9B6D-19D1D4DB96B5}" srcId="{7157AC1C-9A0E-41CA-8DF8-473977B5DACC}" destId="{799FE881-5415-40DD-99CA-33EC60CDF309}" srcOrd="3" destOrd="0" parTransId="{687D9679-D49F-4604-947D-F76122C0A342}" sibTransId="{C8CF15C0-C2F9-41A8-A29E-71601D53D4CB}"/>
    <dgm:cxn modelId="{EE4488E4-F0EB-4CEF-8726-0A9A0B38BEA3}" type="presOf" srcId="{74E57995-ABC8-47E6-95DA-3AD834BCC9B2}" destId="{4B320131-D87F-4AAE-BB4A-F8F0ECEE0ECC}" srcOrd="0" destOrd="0" presId="urn:microsoft.com/office/officeart/2005/8/layout/vList2"/>
    <dgm:cxn modelId="{62F8B266-B60C-47D2-88EA-5897CF61F94F}" srcId="{7157AC1C-9A0E-41CA-8DF8-473977B5DACC}" destId="{89B6B8E7-E9E0-4EB3-8D34-EBD9052CCDD3}" srcOrd="0" destOrd="0" parTransId="{616B72C1-921F-4E21-B8AF-1CBFC95CF3DB}" sibTransId="{AEF62375-446D-4AE8-B8A8-40DFDEE6904E}"/>
    <dgm:cxn modelId="{9714EF93-A848-4329-AE3C-E43E10A98549}" type="presOf" srcId="{7157AC1C-9A0E-41CA-8DF8-473977B5DACC}" destId="{7768396D-5009-4D29-AE59-58CE32993B0B}" srcOrd="0" destOrd="0" presId="urn:microsoft.com/office/officeart/2005/8/layout/vList2"/>
    <dgm:cxn modelId="{EE96FF51-EAD4-4B08-9EDA-A6A1631F9CC3}" type="presOf" srcId="{89B6B8E7-E9E0-4EB3-8D34-EBD9052CCDD3}" destId="{D9F60960-3D53-47EA-BF66-0916064D7FDF}" srcOrd="0" destOrd="0" presId="urn:microsoft.com/office/officeart/2005/8/layout/vList2"/>
    <dgm:cxn modelId="{E319268A-A75F-4617-9AD8-5524271D7D24}" srcId="{7157AC1C-9A0E-41CA-8DF8-473977B5DACC}" destId="{CAC771DC-9180-44B8-A5A6-8A6504F75CB0}" srcOrd="2" destOrd="0" parTransId="{B2C09B5D-B9D0-4094-AA7E-FD379BBBFE85}" sibTransId="{1D4673DE-FA4C-4064-9F46-F2C0936E8768}"/>
    <dgm:cxn modelId="{42104281-1FE4-4AB3-B784-3D2A6E394155}" type="presOf" srcId="{CAC771DC-9180-44B8-A5A6-8A6504F75CB0}" destId="{EB6D088B-185B-4262-9065-7C9DF0B65FFE}" srcOrd="0" destOrd="0" presId="urn:microsoft.com/office/officeart/2005/8/layout/vList2"/>
    <dgm:cxn modelId="{E5AD3A9F-F0F0-456D-991E-71AC2DE874C6}" type="presOf" srcId="{799FE881-5415-40DD-99CA-33EC60CDF309}" destId="{BCD882DE-1E63-4365-B77B-3933BC449F3A}" srcOrd="0" destOrd="0" presId="urn:microsoft.com/office/officeart/2005/8/layout/vList2"/>
    <dgm:cxn modelId="{C021E1D9-4374-4620-BAC0-637ACDF856FD}" srcId="{7157AC1C-9A0E-41CA-8DF8-473977B5DACC}" destId="{74E57995-ABC8-47E6-95DA-3AD834BCC9B2}" srcOrd="1" destOrd="0" parTransId="{DD4FA580-3B7F-4798-B187-96CF32BE3A81}" sibTransId="{0B91CA38-E8F9-4347-8DDD-779A0AEEF905}"/>
    <dgm:cxn modelId="{0E2645CC-60EA-495B-9A79-7887B59BD9E1}" type="presParOf" srcId="{7768396D-5009-4D29-AE59-58CE32993B0B}" destId="{D9F60960-3D53-47EA-BF66-0916064D7FDF}" srcOrd="0" destOrd="0" presId="urn:microsoft.com/office/officeart/2005/8/layout/vList2"/>
    <dgm:cxn modelId="{BA0EB210-41A8-49A3-BBB0-B2771C2D429A}" type="presParOf" srcId="{7768396D-5009-4D29-AE59-58CE32993B0B}" destId="{F3DD083A-7C82-4BDB-86E1-AF0BFE610E15}" srcOrd="1" destOrd="0" presId="urn:microsoft.com/office/officeart/2005/8/layout/vList2"/>
    <dgm:cxn modelId="{B4BB25CA-C8D4-484A-B63D-12859AD4A88C}" type="presParOf" srcId="{7768396D-5009-4D29-AE59-58CE32993B0B}" destId="{4B320131-D87F-4AAE-BB4A-F8F0ECEE0ECC}" srcOrd="2" destOrd="0" presId="urn:microsoft.com/office/officeart/2005/8/layout/vList2"/>
    <dgm:cxn modelId="{CD73FEB8-2FDF-4BC8-A4BD-39456B17F13D}" type="presParOf" srcId="{7768396D-5009-4D29-AE59-58CE32993B0B}" destId="{49E6EC69-2DA3-47EF-9D4B-606F2F5E217B}" srcOrd="3" destOrd="0" presId="urn:microsoft.com/office/officeart/2005/8/layout/vList2"/>
    <dgm:cxn modelId="{CE0954F5-4F27-489B-84C4-462AF352BC47}" type="presParOf" srcId="{7768396D-5009-4D29-AE59-58CE32993B0B}" destId="{EB6D088B-185B-4262-9065-7C9DF0B65FFE}" srcOrd="4" destOrd="0" presId="urn:microsoft.com/office/officeart/2005/8/layout/vList2"/>
    <dgm:cxn modelId="{7DC62098-F1EE-4D58-B365-2F031357EC42}" type="presParOf" srcId="{7768396D-5009-4D29-AE59-58CE32993B0B}" destId="{2AE7F918-8849-48FF-BE4A-FEC766A51EBA}" srcOrd="5" destOrd="0" presId="urn:microsoft.com/office/officeart/2005/8/layout/vList2"/>
    <dgm:cxn modelId="{F5167628-65F1-46CC-8B23-AF135F0B01B0}" type="presParOf" srcId="{7768396D-5009-4D29-AE59-58CE32993B0B}" destId="{BCD882DE-1E63-4365-B77B-3933BC449F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40466-E68A-43DB-8C4A-8799FE6B7D7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0EB6149-6296-4871-9720-D0898F226BA1}">
      <dgm:prSet phldrT="[Texto]" custT="1"/>
      <dgm:spPr/>
      <dgm:t>
        <a:bodyPr/>
        <a:lstStyle/>
        <a:p>
          <a:r>
            <a:rPr lang="es-CL" sz="1400" dirty="0" smtClean="0"/>
            <a:t>Facilidad en el desarrollo de la iniciativa: utilización de las redes y la experiencia de las OSC.</a:t>
          </a:r>
          <a:endParaRPr lang="es-CL" sz="1400" dirty="0"/>
        </a:p>
      </dgm:t>
    </dgm:pt>
    <dgm:pt modelId="{0671DBFD-2C22-4B29-BBB3-762ACF53D996}" type="parTrans" cxnId="{E81D0DE9-C9B5-46E3-A9FA-896340689368}">
      <dgm:prSet/>
      <dgm:spPr/>
      <dgm:t>
        <a:bodyPr/>
        <a:lstStyle/>
        <a:p>
          <a:endParaRPr lang="es-CL"/>
        </a:p>
      </dgm:t>
    </dgm:pt>
    <dgm:pt modelId="{F562C2CB-EBAC-48BE-9FDC-D221E4D6EABC}" type="sibTrans" cxnId="{E81D0DE9-C9B5-46E3-A9FA-896340689368}">
      <dgm:prSet/>
      <dgm:spPr/>
      <dgm:t>
        <a:bodyPr/>
        <a:lstStyle/>
        <a:p>
          <a:r>
            <a:rPr lang="es-CL" dirty="0" smtClean="0"/>
            <a:t>Cambio favorable en el sistema de comunicación entre los gobiernos y la sociedad civil gracias a los procesos consultivos para formular los planes de acción.</a:t>
          </a:r>
          <a:endParaRPr lang="es-CL" dirty="0"/>
        </a:p>
      </dgm:t>
    </dgm:pt>
    <dgm:pt modelId="{96081122-C6FC-4273-9C82-41358A5FCBC0}">
      <dgm:prSet phldrT="[Texto]" custT="1"/>
      <dgm:spPr/>
      <dgm:t>
        <a:bodyPr/>
        <a:lstStyle/>
        <a:p>
          <a:r>
            <a:rPr lang="es-CL" sz="1500" dirty="0" smtClean="0"/>
            <a:t>Lograr la adhesión voluntaria de 63 países habla de una iniciativa con fuerte impulso político.</a:t>
          </a:r>
          <a:endParaRPr lang="es-CL" sz="1500" dirty="0"/>
        </a:p>
      </dgm:t>
    </dgm:pt>
    <dgm:pt modelId="{285DE3F2-E993-4CB8-9EFE-4E07EE3484B3}" type="parTrans" cxnId="{A803E24A-B3EC-4211-B898-D03182E3F1A7}">
      <dgm:prSet/>
      <dgm:spPr/>
      <dgm:t>
        <a:bodyPr/>
        <a:lstStyle/>
        <a:p>
          <a:endParaRPr lang="es-CL"/>
        </a:p>
      </dgm:t>
    </dgm:pt>
    <dgm:pt modelId="{11C3CDE6-3062-4202-A0F8-62D12C12B4B9}" type="sibTrans" cxnId="{A803E24A-B3EC-4211-B898-D03182E3F1A7}">
      <dgm:prSet custT="1"/>
      <dgm:spPr/>
      <dgm:t>
        <a:bodyPr/>
        <a:lstStyle/>
        <a:p>
          <a:r>
            <a:rPr lang="es-CL" sz="1600" dirty="0" smtClean="0"/>
            <a:t>Los actores gubernamentales y sociales están comprometidos con la iniciativa.</a:t>
          </a:r>
          <a:endParaRPr lang="es-CL" sz="1600" dirty="0"/>
        </a:p>
      </dgm:t>
    </dgm:pt>
    <dgm:pt modelId="{0F1DFA0B-6A75-4538-AF6E-AA1AD4AA4DBA}">
      <dgm:prSet phldrT="[Texto]" custT="1"/>
      <dgm:spPr/>
      <dgm:t>
        <a:bodyPr/>
        <a:lstStyle/>
        <a:p>
          <a:r>
            <a:rPr lang="es-CL" sz="1100" dirty="0" smtClean="0"/>
            <a:t>Los pilares de la declaración de la AGA son amplios y permiten compromisos diversos; pero a la vez estos son confluyentes t coherentes en su lucha por la gobernabilidad.</a:t>
          </a:r>
          <a:endParaRPr lang="es-CL" sz="1100" dirty="0"/>
        </a:p>
      </dgm:t>
    </dgm:pt>
    <dgm:pt modelId="{630F07F3-02A5-42EA-B8A1-15B87997D122}" type="parTrans" cxnId="{706E6FAE-2BAE-4FEE-9DCB-BE02019A9B91}">
      <dgm:prSet/>
      <dgm:spPr/>
      <dgm:t>
        <a:bodyPr/>
        <a:lstStyle/>
        <a:p>
          <a:endParaRPr lang="es-CL"/>
        </a:p>
      </dgm:t>
    </dgm:pt>
    <dgm:pt modelId="{838D452D-7133-45E1-89DA-AFAABB767189}" type="sibTrans" cxnId="{706E6FAE-2BAE-4FEE-9DCB-BE02019A9B91}">
      <dgm:prSet/>
      <dgm:spPr/>
      <dgm:t>
        <a:bodyPr/>
        <a:lstStyle/>
        <a:p>
          <a:r>
            <a:rPr lang="es-CL" dirty="0" smtClean="0"/>
            <a:t>El mecanismo para participar es relativamente sencillo y dinámico. Se facilita a los países el ingreso, en caso de cumplir con los requisitos.</a:t>
          </a:r>
          <a:endParaRPr lang="es-CL" dirty="0"/>
        </a:p>
      </dgm:t>
    </dgm:pt>
    <dgm:pt modelId="{EDCF76FC-CC28-456F-9252-42E4B5A568BC}" type="pres">
      <dgm:prSet presAssocID="{29A40466-E68A-43DB-8C4A-8799FE6B7D7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7412B98-1B6F-4A00-9FD9-A72B0ABEB9E4}" type="pres">
      <dgm:prSet presAssocID="{20EB6149-6296-4871-9720-D0898F226BA1}" presName="composite" presStyleCnt="0"/>
      <dgm:spPr/>
    </dgm:pt>
    <dgm:pt modelId="{4B159E3F-C88F-4015-912F-4A63FD6C5EDE}" type="pres">
      <dgm:prSet presAssocID="{20EB6149-6296-4871-9720-D0898F226BA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9A4825-2543-444E-97F3-BED1FF241D88}" type="pres">
      <dgm:prSet presAssocID="{20EB6149-6296-4871-9720-D0898F226BA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833B65-FA56-4E15-9A58-AA871BBEE248}" type="pres">
      <dgm:prSet presAssocID="{20EB6149-6296-4871-9720-D0898F226BA1}" presName="BalanceSpacing" presStyleCnt="0"/>
      <dgm:spPr/>
    </dgm:pt>
    <dgm:pt modelId="{5DC4C2FB-9E6B-49DD-A534-92D717467782}" type="pres">
      <dgm:prSet presAssocID="{20EB6149-6296-4871-9720-D0898F226BA1}" presName="BalanceSpacing1" presStyleCnt="0"/>
      <dgm:spPr/>
    </dgm:pt>
    <dgm:pt modelId="{B1A49FA9-B23F-4FDE-ABA6-3EE8DCB3F96F}" type="pres">
      <dgm:prSet presAssocID="{F562C2CB-EBAC-48BE-9FDC-D221E4D6EABC}" presName="Accent1Text" presStyleLbl="node1" presStyleIdx="1" presStyleCnt="6"/>
      <dgm:spPr/>
      <dgm:t>
        <a:bodyPr/>
        <a:lstStyle/>
        <a:p>
          <a:endParaRPr lang="es-CL"/>
        </a:p>
      </dgm:t>
    </dgm:pt>
    <dgm:pt modelId="{888868D9-3311-4B6A-BCCB-D28BE3403629}" type="pres">
      <dgm:prSet presAssocID="{F562C2CB-EBAC-48BE-9FDC-D221E4D6EABC}" presName="spaceBetweenRectangles" presStyleCnt="0"/>
      <dgm:spPr/>
    </dgm:pt>
    <dgm:pt modelId="{04089A15-2082-4932-A9DF-F847598F8169}" type="pres">
      <dgm:prSet presAssocID="{96081122-C6FC-4273-9C82-41358A5FCBC0}" presName="composite" presStyleCnt="0"/>
      <dgm:spPr/>
    </dgm:pt>
    <dgm:pt modelId="{A5489EF4-514C-490A-8B99-166F29056AC7}" type="pres">
      <dgm:prSet presAssocID="{96081122-C6FC-4273-9C82-41358A5FCBC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995F36-F851-4A27-96B9-EF7CB80D1CD1}" type="pres">
      <dgm:prSet presAssocID="{96081122-C6FC-4273-9C82-41358A5FCBC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E38E28-9E37-47FF-8D70-2F6499F67C1B}" type="pres">
      <dgm:prSet presAssocID="{96081122-C6FC-4273-9C82-41358A5FCBC0}" presName="BalanceSpacing" presStyleCnt="0"/>
      <dgm:spPr/>
    </dgm:pt>
    <dgm:pt modelId="{A0AB7436-037A-45E4-9941-60BF3F4EA16C}" type="pres">
      <dgm:prSet presAssocID="{96081122-C6FC-4273-9C82-41358A5FCBC0}" presName="BalanceSpacing1" presStyleCnt="0"/>
      <dgm:spPr/>
    </dgm:pt>
    <dgm:pt modelId="{C5923439-4DFB-448A-88DB-5643A8338EA3}" type="pres">
      <dgm:prSet presAssocID="{11C3CDE6-3062-4202-A0F8-62D12C12B4B9}" presName="Accent1Text" presStyleLbl="node1" presStyleIdx="3" presStyleCnt="6" custLinFactNeighborX="126" custLinFactNeighborY="-3648"/>
      <dgm:spPr/>
      <dgm:t>
        <a:bodyPr/>
        <a:lstStyle/>
        <a:p>
          <a:endParaRPr lang="es-CL"/>
        </a:p>
      </dgm:t>
    </dgm:pt>
    <dgm:pt modelId="{B8B4B70E-002A-4D2A-BE39-120085288B71}" type="pres">
      <dgm:prSet presAssocID="{11C3CDE6-3062-4202-A0F8-62D12C12B4B9}" presName="spaceBetweenRectangles" presStyleCnt="0"/>
      <dgm:spPr/>
    </dgm:pt>
    <dgm:pt modelId="{8F23531B-C808-4E54-9865-450B8A853498}" type="pres">
      <dgm:prSet presAssocID="{0F1DFA0B-6A75-4538-AF6E-AA1AD4AA4DBA}" presName="composite" presStyleCnt="0"/>
      <dgm:spPr/>
    </dgm:pt>
    <dgm:pt modelId="{EB0B9039-5B5A-418F-AE49-00EFD24D8BC6}" type="pres">
      <dgm:prSet presAssocID="{0F1DFA0B-6A75-4538-AF6E-AA1AD4AA4DB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77B787-A801-495B-9DB3-0E6EAAE23A27}" type="pres">
      <dgm:prSet presAssocID="{0F1DFA0B-6A75-4538-AF6E-AA1AD4AA4DB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40ACE9-E77A-4D6B-BDCD-C0E34D539DA9}" type="pres">
      <dgm:prSet presAssocID="{0F1DFA0B-6A75-4538-AF6E-AA1AD4AA4DBA}" presName="BalanceSpacing" presStyleCnt="0"/>
      <dgm:spPr/>
    </dgm:pt>
    <dgm:pt modelId="{F4B33B70-C870-4734-8A1B-77C8D94D8993}" type="pres">
      <dgm:prSet presAssocID="{0F1DFA0B-6A75-4538-AF6E-AA1AD4AA4DBA}" presName="BalanceSpacing1" presStyleCnt="0"/>
      <dgm:spPr/>
    </dgm:pt>
    <dgm:pt modelId="{D47ACA37-7E7E-4EA4-A32F-568ED8E6E119}" type="pres">
      <dgm:prSet presAssocID="{838D452D-7133-45E1-89DA-AFAABB767189}" presName="Accent1Text" presStyleLbl="node1" presStyleIdx="5" presStyleCnt="6"/>
      <dgm:spPr/>
      <dgm:t>
        <a:bodyPr/>
        <a:lstStyle/>
        <a:p>
          <a:endParaRPr lang="es-CL"/>
        </a:p>
      </dgm:t>
    </dgm:pt>
  </dgm:ptLst>
  <dgm:cxnLst>
    <dgm:cxn modelId="{AA4FAF96-38DB-4578-9EF3-1C9D8DB87915}" type="presOf" srcId="{F562C2CB-EBAC-48BE-9FDC-D221E4D6EABC}" destId="{B1A49FA9-B23F-4FDE-ABA6-3EE8DCB3F96F}" srcOrd="0" destOrd="0" presId="urn:microsoft.com/office/officeart/2008/layout/AlternatingHexagons"/>
    <dgm:cxn modelId="{854A9C5E-E378-4F43-A3C0-DDED182F0B65}" type="presOf" srcId="{0F1DFA0B-6A75-4538-AF6E-AA1AD4AA4DBA}" destId="{EB0B9039-5B5A-418F-AE49-00EFD24D8BC6}" srcOrd="0" destOrd="0" presId="urn:microsoft.com/office/officeart/2008/layout/AlternatingHexagons"/>
    <dgm:cxn modelId="{4F75AD00-BCB6-4147-95A5-E391B0104D5D}" type="presOf" srcId="{11C3CDE6-3062-4202-A0F8-62D12C12B4B9}" destId="{C5923439-4DFB-448A-88DB-5643A8338EA3}" srcOrd="0" destOrd="0" presId="urn:microsoft.com/office/officeart/2008/layout/AlternatingHexagons"/>
    <dgm:cxn modelId="{A803E24A-B3EC-4211-B898-D03182E3F1A7}" srcId="{29A40466-E68A-43DB-8C4A-8799FE6B7D75}" destId="{96081122-C6FC-4273-9C82-41358A5FCBC0}" srcOrd="1" destOrd="0" parTransId="{285DE3F2-E993-4CB8-9EFE-4E07EE3484B3}" sibTransId="{11C3CDE6-3062-4202-A0F8-62D12C12B4B9}"/>
    <dgm:cxn modelId="{706E6FAE-2BAE-4FEE-9DCB-BE02019A9B91}" srcId="{29A40466-E68A-43DB-8C4A-8799FE6B7D75}" destId="{0F1DFA0B-6A75-4538-AF6E-AA1AD4AA4DBA}" srcOrd="2" destOrd="0" parTransId="{630F07F3-02A5-42EA-B8A1-15B87997D122}" sibTransId="{838D452D-7133-45E1-89DA-AFAABB767189}"/>
    <dgm:cxn modelId="{E81D0DE9-C9B5-46E3-A9FA-896340689368}" srcId="{29A40466-E68A-43DB-8C4A-8799FE6B7D75}" destId="{20EB6149-6296-4871-9720-D0898F226BA1}" srcOrd="0" destOrd="0" parTransId="{0671DBFD-2C22-4B29-BBB3-762ACF53D996}" sibTransId="{F562C2CB-EBAC-48BE-9FDC-D221E4D6EABC}"/>
    <dgm:cxn modelId="{5DCC05D9-FF09-4C95-AA80-A98EC5EBA62E}" type="presOf" srcId="{96081122-C6FC-4273-9C82-41358A5FCBC0}" destId="{A5489EF4-514C-490A-8B99-166F29056AC7}" srcOrd="0" destOrd="0" presId="urn:microsoft.com/office/officeart/2008/layout/AlternatingHexagons"/>
    <dgm:cxn modelId="{E5813069-0DD7-4DAD-B6E5-26F33B98B3C2}" type="presOf" srcId="{20EB6149-6296-4871-9720-D0898F226BA1}" destId="{4B159E3F-C88F-4015-912F-4A63FD6C5EDE}" srcOrd="0" destOrd="0" presId="urn:microsoft.com/office/officeart/2008/layout/AlternatingHexagons"/>
    <dgm:cxn modelId="{7CDF83B0-0849-4E7B-B820-CDE887A45F8A}" type="presOf" srcId="{29A40466-E68A-43DB-8C4A-8799FE6B7D75}" destId="{EDCF76FC-CC28-456F-9252-42E4B5A568BC}" srcOrd="0" destOrd="0" presId="urn:microsoft.com/office/officeart/2008/layout/AlternatingHexagons"/>
    <dgm:cxn modelId="{8729A7A5-F2D1-440E-B7CD-67C635BB1CCE}" type="presOf" srcId="{838D452D-7133-45E1-89DA-AFAABB767189}" destId="{D47ACA37-7E7E-4EA4-A32F-568ED8E6E119}" srcOrd="0" destOrd="0" presId="urn:microsoft.com/office/officeart/2008/layout/AlternatingHexagons"/>
    <dgm:cxn modelId="{9295D711-F1D3-4148-9844-BA261E3F93D7}" type="presParOf" srcId="{EDCF76FC-CC28-456F-9252-42E4B5A568BC}" destId="{C7412B98-1B6F-4A00-9FD9-A72B0ABEB9E4}" srcOrd="0" destOrd="0" presId="urn:microsoft.com/office/officeart/2008/layout/AlternatingHexagons"/>
    <dgm:cxn modelId="{0DCB645C-5E77-430C-A147-C349CA0F4D6E}" type="presParOf" srcId="{C7412B98-1B6F-4A00-9FD9-A72B0ABEB9E4}" destId="{4B159E3F-C88F-4015-912F-4A63FD6C5EDE}" srcOrd="0" destOrd="0" presId="urn:microsoft.com/office/officeart/2008/layout/AlternatingHexagons"/>
    <dgm:cxn modelId="{571E3B9E-8F61-4DE2-A54C-B1235C1D1121}" type="presParOf" srcId="{C7412B98-1B6F-4A00-9FD9-A72B0ABEB9E4}" destId="{D39A4825-2543-444E-97F3-BED1FF241D88}" srcOrd="1" destOrd="0" presId="urn:microsoft.com/office/officeart/2008/layout/AlternatingHexagons"/>
    <dgm:cxn modelId="{44CD73D3-3335-4217-8B8D-29BE67D443CF}" type="presParOf" srcId="{C7412B98-1B6F-4A00-9FD9-A72B0ABEB9E4}" destId="{B4833B65-FA56-4E15-9A58-AA871BBEE248}" srcOrd="2" destOrd="0" presId="urn:microsoft.com/office/officeart/2008/layout/AlternatingHexagons"/>
    <dgm:cxn modelId="{45A79FB0-B4F3-49AB-BEEB-6E49AF016B9E}" type="presParOf" srcId="{C7412B98-1B6F-4A00-9FD9-A72B0ABEB9E4}" destId="{5DC4C2FB-9E6B-49DD-A534-92D717467782}" srcOrd="3" destOrd="0" presId="urn:microsoft.com/office/officeart/2008/layout/AlternatingHexagons"/>
    <dgm:cxn modelId="{F1AABC38-3AD6-430B-A2AD-8BC0AD36BC12}" type="presParOf" srcId="{C7412B98-1B6F-4A00-9FD9-A72B0ABEB9E4}" destId="{B1A49FA9-B23F-4FDE-ABA6-3EE8DCB3F96F}" srcOrd="4" destOrd="0" presId="urn:microsoft.com/office/officeart/2008/layout/AlternatingHexagons"/>
    <dgm:cxn modelId="{D04F7841-4F86-4AB6-A984-331EEE060A92}" type="presParOf" srcId="{EDCF76FC-CC28-456F-9252-42E4B5A568BC}" destId="{888868D9-3311-4B6A-BCCB-D28BE3403629}" srcOrd="1" destOrd="0" presId="urn:microsoft.com/office/officeart/2008/layout/AlternatingHexagons"/>
    <dgm:cxn modelId="{B578BE17-0ED9-4C3D-959B-101D0CEEBE0E}" type="presParOf" srcId="{EDCF76FC-CC28-456F-9252-42E4B5A568BC}" destId="{04089A15-2082-4932-A9DF-F847598F8169}" srcOrd="2" destOrd="0" presId="urn:microsoft.com/office/officeart/2008/layout/AlternatingHexagons"/>
    <dgm:cxn modelId="{152123A7-6129-4E07-B551-D0A04FE9AD4A}" type="presParOf" srcId="{04089A15-2082-4932-A9DF-F847598F8169}" destId="{A5489EF4-514C-490A-8B99-166F29056AC7}" srcOrd="0" destOrd="0" presId="urn:microsoft.com/office/officeart/2008/layout/AlternatingHexagons"/>
    <dgm:cxn modelId="{DB3867EB-8863-4C98-8707-00CD8A4667B7}" type="presParOf" srcId="{04089A15-2082-4932-A9DF-F847598F8169}" destId="{83995F36-F851-4A27-96B9-EF7CB80D1CD1}" srcOrd="1" destOrd="0" presId="urn:microsoft.com/office/officeart/2008/layout/AlternatingHexagons"/>
    <dgm:cxn modelId="{35656F98-EF51-433C-94DE-A3922CD58025}" type="presParOf" srcId="{04089A15-2082-4932-A9DF-F847598F8169}" destId="{F1E38E28-9E37-47FF-8D70-2F6499F67C1B}" srcOrd="2" destOrd="0" presId="urn:microsoft.com/office/officeart/2008/layout/AlternatingHexagons"/>
    <dgm:cxn modelId="{818D5048-50F5-4C3A-A77E-9B0CAE56A12F}" type="presParOf" srcId="{04089A15-2082-4932-A9DF-F847598F8169}" destId="{A0AB7436-037A-45E4-9941-60BF3F4EA16C}" srcOrd="3" destOrd="0" presId="urn:microsoft.com/office/officeart/2008/layout/AlternatingHexagons"/>
    <dgm:cxn modelId="{A333AAFC-7E15-4FAA-8C13-4DE00E1155A0}" type="presParOf" srcId="{04089A15-2082-4932-A9DF-F847598F8169}" destId="{C5923439-4DFB-448A-88DB-5643A8338EA3}" srcOrd="4" destOrd="0" presId="urn:microsoft.com/office/officeart/2008/layout/AlternatingHexagons"/>
    <dgm:cxn modelId="{5B81EB14-66BE-4D94-BE95-A75F40A39870}" type="presParOf" srcId="{EDCF76FC-CC28-456F-9252-42E4B5A568BC}" destId="{B8B4B70E-002A-4D2A-BE39-120085288B71}" srcOrd="3" destOrd="0" presId="urn:microsoft.com/office/officeart/2008/layout/AlternatingHexagons"/>
    <dgm:cxn modelId="{8D78F105-B8E1-4C8A-8262-3019A37F33D5}" type="presParOf" srcId="{EDCF76FC-CC28-456F-9252-42E4B5A568BC}" destId="{8F23531B-C808-4E54-9865-450B8A853498}" srcOrd="4" destOrd="0" presId="urn:microsoft.com/office/officeart/2008/layout/AlternatingHexagons"/>
    <dgm:cxn modelId="{67C77852-8BC0-476D-A0A6-F718E88E5BAE}" type="presParOf" srcId="{8F23531B-C808-4E54-9865-450B8A853498}" destId="{EB0B9039-5B5A-418F-AE49-00EFD24D8BC6}" srcOrd="0" destOrd="0" presId="urn:microsoft.com/office/officeart/2008/layout/AlternatingHexagons"/>
    <dgm:cxn modelId="{252A1286-BEA3-4FCF-AB12-87C73E34D236}" type="presParOf" srcId="{8F23531B-C808-4E54-9865-450B8A853498}" destId="{7E77B787-A801-495B-9DB3-0E6EAAE23A27}" srcOrd="1" destOrd="0" presId="urn:microsoft.com/office/officeart/2008/layout/AlternatingHexagons"/>
    <dgm:cxn modelId="{C97F06C3-1F35-4F96-9476-25A829377487}" type="presParOf" srcId="{8F23531B-C808-4E54-9865-450B8A853498}" destId="{1A40ACE9-E77A-4D6B-BDCD-C0E34D539DA9}" srcOrd="2" destOrd="0" presId="urn:microsoft.com/office/officeart/2008/layout/AlternatingHexagons"/>
    <dgm:cxn modelId="{D51BAE6D-6D46-45E4-915F-4D3A035C331E}" type="presParOf" srcId="{8F23531B-C808-4E54-9865-450B8A853498}" destId="{F4B33B70-C870-4734-8A1B-77C8D94D8993}" srcOrd="3" destOrd="0" presId="urn:microsoft.com/office/officeart/2008/layout/AlternatingHexagons"/>
    <dgm:cxn modelId="{3995E0B1-4649-4AF1-910B-A66B31884953}" type="presParOf" srcId="{8F23531B-C808-4E54-9865-450B8A853498}" destId="{D47ACA37-7E7E-4EA4-A32F-568ED8E6E1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40466-E68A-43DB-8C4A-8799FE6B7D7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0EB6149-6296-4871-9720-D0898F226BA1}">
      <dgm:prSet phldrT="[Texto]" custT="1"/>
      <dgm:spPr/>
      <dgm:t>
        <a:bodyPr/>
        <a:lstStyle/>
        <a:p>
          <a:r>
            <a:rPr lang="es-CL" sz="1200" dirty="0" smtClean="0"/>
            <a:t>En algunos casos, existe la necesidad de un compromiso y la voluntad real de los Estados para llevar a cabo los planes de acción.</a:t>
          </a:r>
          <a:endParaRPr lang="es-CL" sz="1200" dirty="0"/>
        </a:p>
      </dgm:t>
    </dgm:pt>
    <dgm:pt modelId="{0671DBFD-2C22-4B29-BBB3-762ACF53D996}" type="parTrans" cxnId="{E81D0DE9-C9B5-46E3-A9FA-896340689368}">
      <dgm:prSet/>
      <dgm:spPr/>
      <dgm:t>
        <a:bodyPr/>
        <a:lstStyle/>
        <a:p>
          <a:endParaRPr lang="es-CL"/>
        </a:p>
      </dgm:t>
    </dgm:pt>
    <dgm:pt modelId="{F562C2CB-EBAC-48BE-9FDC-D221E4D6EABC}" type="sibTrans" cxnId="{E81D0DE9-C9B5-46E3-A9FA-896340689368}">
      <dgm:prSet/>
      <dgm:spPr/>
      <dgm:t>
        <a:bodyPr/>
        <a:lstStyle/>
        <a:p>
          <a:r>
            <a:rPr lang="es-CL" dirty="0" smtClean="0"/>
            <a:t>Los gobiernos no difunden suficiente información proactivamente (sin que se los soliciten)</a:t>
          </a:r>
          <a:endParaRPr lang="es-CL" dirty="0"/>
        </a:p>
      </dgm:t>
    </dgm:pt>
    <dgm:pt modelId="{96081122-C6FC-4273-9C82-41358A5FCBC0}">
      <dgm:prSet phldrT="[Texto]" custT="1"/>
      <dgm:spPr/>
      <dgm:t>
        <a:bodyPr/>
        <a:lstStyle/>
        <a:p>
          <a:r>
            <a:rPr lang="es-CL" sz="1400" dirty="0" smtClean="0"/>
            <a:t>Los actores gubernamentales que toman las decisiones sobre esta iniciativa parecen muy alejados de las realidades de los países.</a:t>
          </a:r>
          <a:endParaRPr lang="es-CL" sz="1400" dirty="0"/>
        </a:p>
      </dgm:t>
    </dgm:pt>
    <dgm:pt modelId="{285DE3F2-E993-4CB8-9EFE-4E07EE3484B3}" type="parTrans" cxnId="{A803E24A-B3EC-4211-B898-D03182E3F1A7}">
      <dgm:prSet/>
      <dgm:spPr/>
      <dgm:t>
        <a:bodyPr/>
        <a:lstStyle/>
        <a:p>
          <a:endParaRPr lang="es-CL"/>
        </a:p>
      </dgm:t>
    </dgm:pt>
    <dgm:pt modelId="{11C3CDE6-3062-4202-A0F8-62D12C12B4B9}" type="sibTrans" cxnId="{A803E24A-B3EC-4211-B898-D03182E3F1A7}">
      <dgm:prSet/>
      <dgm:spPr/>
      <dgm:t>
        <a:bodyPr/>
        <a:lstStyle/>
        <a:p>
          <a:r>
            <a:rPr lang="es-CL" dirty="0" smtClean="0"/>
            <a:t>Poca claridad y certeza con respecto a las acciones y sanciones frente al incumplimiento de los compromisos.</a:t>
          </a:r>
          <a:endParaRPr lang="es-CL" dirty="0"/>
        </a:p>
      </dgm:t>
    </dgm:pt>
    <dgm:pt modelId="{0F1DFA0B-6A75-4538-AF6E-AA1AD4AA4DBA}">
      <dgm:prSet phldrT="[Texto]"/>
      <dgm:spPr/>
      <dgm:t>
        <a:bodyPr/>
        <a:lstStyle/>
        <a:p>
          <a:r>
            <a:rPr lang="es-CL" dirty="0" smtClean="0"/>
            <a:t>Los gobiernos pueden usar su membresía en la AGA para evadir responsabilidades, a nivel local, por los eventuales fracasos en estos tiempos.</a:t>
          </a:r>
          <a:endParaRPr lang="es-CL" dirty="0"/>
        </a:p>
      </dgm:t>
    </dgm:pt>
    <dgm:pt modelId="{630F07F3-02A5-42EA-B8A1-15B87997D122}" type="parTrans" cxnId="{706E6FAE-2BAE-4FEE-9DCB-BE02019A9B91}">
      <dgm:prSet/>
      <dgm:spPr/>
      <dgm:t>
        <a:bodyPr/>
        <a:lstStyle/>
        <a:p>
          <a:endParaRPr lang="es-CL"/>
        </a:p>
      </dgm:t>
    </dgm:pt>
    <dgm:pt modelId="{838D452D-7133-45E1-89DA-AFAABB767189}" type="sibTrans" cxnId="{706E6FAE-2BAE-4FEE-9DCB-BE02019A9B91}">
      <dgm:prSet/>
      <dgm:spPr/>
      <dgm:t>
        <a:bodyPr/>
        <a:lstStyle/>
        <a:p>
          <a:r>
            <a:rPr lang="es-CL" dirty="0" smtClean="0"/>
            <a:t>Los gobiernos pueden reducir el “gobierno abierto” al uso y a la promoción de TIC.</a:t>
          </a:r>
          <a:endParaRPr lang="es-CL" dirty="0"/>
        </a:p>
      </dgm:t>
    </dgm:pt>
    <dgm:pt modelId="{EDCF76FC-CC28-456F-9252-42E4B5A568BC}" type="pres">
      <dgm:prSet presAssocID="{29A40466-E68A-43DB-8C4A-8799FE6B7D7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7412B98-1B6F-4A00-9FD9-A72B0ABEB9E4}" type="pres">
      <dgm:prSet presAssocID="{20EB6149-6296-4871-9720-D0898F226BA1}" presName="composite" presStyleCnt="0"/>
      <dgm:spPr/>
    </dgm:pt>
    <dgm:pt modelId="{4B159E3F-C88F-4015-912F-4A63FD6C5EDE}" type="pres">
      <dgm:prSet presAssocID="{20EB6149-6296-4871-9720-D0898F226BA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9A4825-2543-444E-97F3-BED1FF241D88}" type="pres">
      <dgm:prSet presAssocID="{20EB6149-6296-4871-9720-D0898F226BA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833B65-FA56-4E15-9A58-AA871BBEE248}" type="pres">
      <dgm:prSet presAssocID="{20EB6149-6296-4871-9720-D0898F226BA1}" presName="BalanceSpacing" presStyleCnt="0"/>
      <dgm:spPr/>
    </dgm:pt>
    <dgm:pt modelId="{5DC4C2FB-9E6B-49DD-A534-92D717467782}" type="pres">
      <dgm:prSet presAssocID="{20EB6149-6296-4871-9720-D0898F226BA1}" presName="BalanceSpacing1" presStyleCnt="0"/>
      <dgm:spPr/>
    </dgm:pt>
    <dgm:pt modelId="{B1A49FA9-B23F-4FDE-ABA6-3EE8DCB3F96F}" type="pres">
      <dgm:prSet presAssocID="{F562C2CB-EBAC-48BE-9FDC-D221E4D6EABC}" presName="Accent1Text" presStyleLbl="node1" presStyleIdx="1" presStyleCnt="6"/>
      <dgm:spPr/>
      <dgm:t>
        <a:bodyPr/>
        <a:lstStyle/>
        <a:p>
          <a:endParaRPr lang="es-CL"/>
        </a:p>
      </dgm:t>
    </dgm:pt>
    <dgm:pt modelId="{888868D9-3311-4B6A-BCCB-D28BE3403629}" type="pres">
      <dgm:prSet presAssocID="{F562C2CB-EBAC-48BE-9FDC-D221E4D6EABC}" presName="spaceBetweenRectangles" presStyleCnt="0"/>
      <dgm:spPr/>
    </dgm:pt>
    <dgm:pt modelId="{04089A15-2082-4932-A9DF-F847598F8169}" type="pres">
      <dgm:prSet presAssocID="{96081122-C6FC-4273-9C82-41358A5FCBC0}" presName="composite" presStyleCnt="0"/>
      <dgm:spPr/>
    </dgm:pt>
    <dgm:pt modelId="{A5489EF4-514C-490A-8B99-166F29056AC7}" type="pres">
      <dgm:prSet presAssocID="{96081122-C6FC-4273-9C82-41358A5FCBC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995F36-F851-4A27-96B9-EF7CB80D1CD1}" type="pres">
      <dgm:prSet presAssocID="{96081122-C6FC-4273-9C82-41358A5FCBC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E38E28-9E37-47FF-8D70-2F6499F67C1B}" type="pres">
      <dgm:prSet presAssocID="{96081122-C6FC-4273-9C82-41358A5FCBC0}" presName="BalanceSpacing" presStyleCnt="0"/>
      <dgm:spPr/>
    </dgm:pt>
    <dgm:pt modelId="{A0AB7436-037A-45E4-9941-60BF3F4EA16C}" type="pres">
      <dgm:prSet presAssocID="{96081122-C6FC-4273-9C82-41358A5FCBC0}" presName="BalanceSpacing1" presStyleCnt="0"/>
      <dgm:spPr/>
    </dgm:pt>
    <dgm:pt modelId="{C5923439-4DFB-448A-88DB-5643A8338EA3}" type="pres">
      <dgm:prSet presAssocID="{11C3CDE6-3062-4202-A0F8-62D12C12B4B9}" presName="Accent1Text" presStyleLbl="node1" presStyleIdx="3" presStyleCnt="6" custLinFactNeighborX="126" custLinFactNeighborY="-3648"/>
      <dgm:spPr/>
      <dgm:t>
        <a:bodyPr/>
        <a:lstStyle/>
        <a:p>
          <a:endParaRPr lang="es-CL"/>
        </a:p>
      </dgm:t>
    </dgm:pt>
    <dgm:pt modelId="{B8B4B70E-002A-4D2A-BE39-120085288B71}" type="pres">
      <dgm:prSet presAssocID="{11C3CDE6-3062-4202-A0F8-62D12C12B4B9}" presName="spaceBetweenRectangles" presStyleCnt="0"/>
      <dgm:spPr/>
    </dgm:pt>
    <dgm:pt modelId="{8F23531B-C808-4E54-9865-450B8A853498}" type="pres">
      <dgm:prSet presAssocID="{0F1DFA0B-6A75-4538-AF6E-AA1AD4AA4DBA}" presName="composite" presStyleCnt="0"/>
      <dgm:spPr/>
    </dgm:pt>
    <dgm:pt modelId="{EB0B9039-5B5A-418F-AE49-00EFD24D8BC6}" type="pres">
      <dgm:prSet presAssocID="{0F1DFA0B-6A75-4538-AF6E-AA1AD4AA4DB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77B787-A801-495B-9DB3-0E6EAAE23A27}" type="pres">
      <dgm:prSet presAssocID="{0F1DFA0B-6A75-4538-AF6E-AA1AD4AA4DB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40ACE9-E77A-4D6B-BDCD-C0E34D539DA9}" type="pres">
      <dgm:prSet presAssocID="{0F1DFA0B-6A75-4538-AF6E-AA1AD4AA4DBA}" presName="BalanceSpacing" presStyleCnt="0"/>
      <dgm:spPr/>
    </dgm:pt>
    <dgm:pt modelId="{F4B33B70-C870-4734-8A1B-77C8D94D8993}" type="pres">
      <dgm:prSet presAssocID="{0F1DFA0B-6A75-4538-AF6E-AA1AD4AA4DBA}" presName="BalanceSpacing1" presStyleCnt="0"/>
      <dgm:spPr/>
    </dgm:pt>
    <dgm:pt modelId="{D47ACA37-7E7E-4EA4-A32F-568ED8E6E119}" type="pres">
      <dgm:prSet presAssocID="{838D452D-7133-45E1-89DA-AFAABB767189}" presName="Accent1Text" presStyleLbl="node1" presStyleIdx="5" presStyleCnt="6"/>
      <dgm:spPr/>
      <dgm:t>
        <a:bodyPr/>
        <a:lstStyle/>
        <a:p>
          <a:endParaRPr lang="es-CL"/>
        </a:p>
      </dgm:t>
    </dgm:pt>
  </dgm:ptLst>
  <dgm:cxnLst>
    <dgm:cxn modelId="{9F9FECF9-B109-43F2-A204-8998C5A4D59F}" type="presOf" srcId="{838D452D-7133-45E1-89DA-AFAABB767189}" destId="{D47ACA37-7E7E-4EA4-A32F-568ED8E6E119}" srcOrd="0" destOrd="0" presId="urn:microsoft.com/office/officeart/2008/layout/AlternatingHexagons"/>
    <dgm:cxn modelId="{CE3B5959-9664-48C1-8425-2199507953ED}" type="presOf" srcId="{96081122-C6FC-4273-9C82-41358A5FCBC0}" destId="{A5489EF4-514C-490A-8B99-166F29056AC7}" srcOrd="0" destOrd="0" presId="urn:microsoft.com/office/officeart/2008/layout/AlternatingHexagons"/>
    <dgm:cxn modelId="{38B8B4F8-8873-4255-95E1-A3F44FD824A6}" type="presOf" srcId="{0F1DFA0B-6A75-4538-AF6E-AA1AD4AA4DBA}" destId="{EB0B9039-5B5A-418F-AE49-00EFD24D8BC6}" srcOrd="0" destOrd="0" presId="urn:microsoft.com/office/officeart/2008/layout/AlternatingHexagons"/>
    <dgm:cxn modelId="{F9F96D90-6F11-466C-B9FA-E047C9EFADB8}" type="presOf" srcId="{11C3CDE6-3062-4202-A0F8-62D12C12B4B9}" destId="{C5923439-4DFB-448A-88DB-5643A8338EA3}" srcOrd="0" destOrd="0" presId="urn:microsoft.com/office/officeart/2008/layout/AlternatingHexagons"/>
    <dgm:cxn modelId="{52D4D2EC-B1C8-448D-9970-52AEFC68E8AF}" type="presOf" srcId="{20EB6149-6296-4871-9720-D0898F226BA1}" destId="{4B159E3F-C88F-4015-912F-4A63FD6C5EDE}" srcOrd="0" destOrd="0" presId="urn:microsoft.com/office/officeart/2008/layout/AlternatingHexagons"/>
    <dgm:cxn modelId="{A803E24A-B3EC-4211-B898-D03182E3F1A7}" srcId="{29A40466-E68A-43DB-8C4A-8799FE6B7D75}" destId="{96081122-C6FC-4273-9C82-41358A5FCBC0}" srcOrd="1" destOrd="0" parTransId="{285DE3F2-E993-4CB8-9EFE-4E07EE3484B3}" sibTransId="{11C3CDE6-3062-4202-A0F8-62D12C12B4B9}"/>
    <dgm:cxn modelId="{706E6FAE-2BAE-4FEE-9DCB-BE02019A9B91}" srcId="{29A40466-E68A-43DB-8C4A-8799FE6B7D75}" destId="{0F1DFA0B-6A75-4538-AF6E-AA1AD4AA4DBA}" srcOrd="2" destOrd="0" parTransId="{630F07F3-02A5-42EA-B8A1-15B87997D122}" sibTransId="{838D452D-7133-45E1-89DA-AFAABB767189}"/>
    <dgm:cxn modelId="{E81D0DE9-C9B5-46E3-A9FA-896340689368}" srcId="{29A40466-E68A-43DB-8C4A-8799FE6B7D75}" destId="{20EB6149-6296-4871-9720-D0898F226BA1}" srcOrd="0" destOrd="0" parTransId="{0671DBFD-2C22-4B29-BBB3-762ACF53D996}" sibTransId="{F562C2CB-EBAC-48BE-9FDC-D221E4D6EABC}"/>
    <dgm:cxn modelId="{B81E9B13-3266-4540-95C5-15957B83F5B0}" type="presOf" srcId="{29A40466-E68A-43DB-8C4A-8799FE6B7D75}" destId="{EDCF76FC-CC28-456F-9252-42E4B5A568BC}" srcOrd="0" destOrd="0" presId="urn:microsoft.com/office/officeart/2008/layout/AlternatingHexagons"/>
    <dgm:cxn modelId="{56749B0A-B435-48F6-8863-532D1B32F14D}" type="presOf" srcId="{F562C2CB-EBAC-48BE-9FDC-D221E4D6EABC}" destId="{B1A49FA9-B23F-4FDE-ABA6-3EE8DCB3F96F}" srcOrd="0" destOrd="0" presId="urn:microsoft.com/office/officeart/2008/layout/AlternatingHexagons"/>
    <dgm:cxn modelId="{756BD40D-76D3-4458-9961-4B792AF4C3A3}" type="presParOf" srcId="{EDCF76FC-CC28-456F-9252-42E4B5A568BC}" destId="{C7412B98-1B6F-4A00-9FD9-A72B0ABEB9E4}" srcOrd="0" destOrd="0" presId="urn:microsoft.com/office/officeart/2008/layout/AlternatingHexagons"/>
    <dgm:cxn modelId="{A4139844-56B4-453B-9E21-B5550A9CB79C}" type="presParOf" srcId="{C7412B98-1B6F-4A00-9FD9-A72B0ABEB9E4}" destId="{4B159E3F-C88F-4015-912F-4A63FD6C5EDE}" srcOrd="0" destOrd="0" presId="urn:microsoft.com/office/officeart/2008/layout/AlternatingHexagons"/>
    <dgm:cxn modelId="{C82A774A-7681-4CE0-8FE0-A5177BB14547}" type="presParOf" srcId="{C7412B98-1B6F-4A00-9FD9-A72B0ABEB9E4}" destId="{D39A4825-2543-444E-97F3-BED1FF241D88}" srcOrd="1" destOrd="0" presId="urn:microsoft.com/office/officeart/2008/layout/AlternatingHexagons"/>
    <dgm:cxn modelId="{060BC066-9154-4156-A37E-EA30624EC6C6}" type="presParOf" srcId="{C7412B98-1B6F-4A00-9FD9-A72B0ABEB9E4}" destId="{B4833B65-FA56-4E15-9A58-AA871BBEE248}" srcOrd="2" destOrd="0" presId="urn:microsoft.com/office/officeart/2008/layout/AlternatingHexagons"/>
    <dgm:cxn modelId="{689DC08E-6443-4D37-BCCC-3A3F130C68E1}" type="presParOf" srcId="{C7412B98-1B6F-4A00-9FD9-A72B0ABEB9E4}" destId="{5DC4C2FB-9E6B-49DD-A534-92D717467782}" srcOrd="3" destOrd="0" presId="urn:microsoft.com/office/officeart/2008/layout/AlternatingHexagons"/>
    <dgm:cxn modelId="{1483EBB0-3F19-4A20-BA03-AB135CE5D6CA}" type="presParOf" srcId="{C7412B98-1B6F-4A00-9FD9-A72B0ABEB9E4}" destId="{B1A49FA9-B23F-4FDE-ABA6-3EE8DCB3F96F}" srcOrd="4" destOrd="0" presId="urn:microsoft.com/office/officeart/2008/layout/AlternatingHexagons"/>
    <dgm:cxn modelId="{18B16F70-E649-4C3D-8B17-02C843B9A722}" type="presParOf" srcId="{EDCF76FC-CC28-456F-9252-42E4B5A568BC}" destId="{888868D9-3311-4B6A-BCCB-D28BE3403629}" srcOrd="1" destOrd="0" presId="urn:microsoft.com/office/officeart/2008/layout/AlternatingHexagons"/>
    <dgm:cxn modelId="{8232D3DA-B8AB-46C8-8216-42022418EE73}" type="presParOf" srcId="{EDCF76FC-CC28-456F-9252-42E4B5A568BC}" destId="{04089A15-2082-4932-A9DF-F847598F8169}" srcOrd="2" destOrd="0" presId="urn:microsoft.com/office/officeart/2008/layout/AlternatingHexagons"/>
    <dgm:cxn modelId="{0ECECD6A-AAA4-461B-A587-F5AF0D54F36B}" type="presParOf" srcId="{04089A15-2082-4932-A9DF-F847598F8169}" destId="{A5489EF4-514C-490A-8B99-166F29056AC7}" srcOrd="0" destOrd="0" presId="urn:microsoft.com/office/officeart/2008/layout/AlternatingHexagons"/>
    <dgm:cxn modelId="{1C32D6F9-DE1E-42B1-883D-297D6E0458B1}" type="presParOf" srcId="{04089A15-2082-4932-A9DF-F847598F8169}" destId="{83995F36-F851-4A27-96B9-EF7CB80D1CD1}" srcOrd="1" destOrd="0" presId="urn:microsoft.com/office/officeart/2008/layout/AlternatingHexagons"/>
    <dgm:cxn modelId="{DF9192B4-965B-4E20-849D-6D643AA692E7}" type="presParOf" srcId="{04089A15-2082-4932-A9DF-F847598F8169}" destId="{F1E38E28-9E37-47FF-8D70-2F6499F67C1B}" srcOrd="2" destOrd="0" presId="urn:microsoft.com/office/officeart/2008/layout/AlternatingHexagons"/>
    <dgm:cxn modelId="{58A17192-BF7F-48FF-9052-33C26B4DD48F}" type="presParOf" srcId="{04089A15-2082-4932-A9DF-F847598F8169}" destId="{A0AB7436-037A-45E4-9941-60BF3F4EA16C}" srcOrd="3" destOrd="0" presId="urn:microsoft.com/office/officeart/2008/layout/AlternatingHexagons"/>
    <dgm:cxn modelId="{4BB92130-F1F0-4B04-BF17-5555C3A49C69}" type="presParOf" srcId="{04089A15-2082-4932-A9DF-F847598F8169}" destId="{C5923439-4DFB-448A-88DB-5643A8338EA3}" srcOrd="4" destOrd="0" presId="urn:microsoft.com/office/officeart/2008/layout/AlternatingHexagons"/>
    <dgm:cxn modelId="{7B91CB18-4F38-48AE-8B49-6C58AAF9804D}" type="presParOf" srcId="{EDCF76FC-CC28-456F-9252-42E4B5A568BC}" destId="{B8B4B70E-002A-4D2A-BE39-120085288B71}" srcOrd="3" destOrd="0" presId="urn:microsoft.com/office/officeart/2008/layout/AlternatingHexagons"/>
    <dgm:cxn modelId="{758EA8A8-AA02-4FA5-ADE7-092EC7D85E3C}" type="presParOf" srcId="{EDCF76FC-CC28-456F-9252-42E4B5A568BC}" destId="{8F23531B-C808-4E54-9865-450B8A853498}" srcOrd="4" destOrd="0" presId="urn:microsoft.com/office/officeart/2008/layout/AlternatingHexagons"/>
    <dgm:cxn modelId="{D66DA283-25D6-422B-85FD-EDB88958C981}" type="presParOf" srcId="{8F23531B-C808-4E54-9865-450B8A853498}" destId="{EB0B9039-5B5A-418F-AE49-00EFD24D8BC6}" srcOrd="0" destOrd="0" presId="urn:microsoft.com/office/officeart/2008/layout/AlternatingHexagons"/>
    <dgm:cxn modelId="{0AE0F373-F9C2-4AF4-9F62-6B5FCBFF66D8}" type="presParOf" srcId="{8F23531B-C808-4E54-9865-450B8A853498}" destId="{7E77B787-A801-495B-9DB3-0E6EAAE23A27}" srcOrd="1" destOrd="0" presId="urn:microsoft.com/office/officeart/2008/layout/AlternatingHexagons"/>
    <dgm:cxn modelId="{9CE95E35-2F1F-4105-B70F-9FAFB2FDF881}" type="presParOf" srcId="{8F23531B-C808-4E54-9865-450B8A853498}" destId="{1A40ACE9-E77A-4D6B-BDCD-C0E34D539DA9}" srcOrd="2" destOrd="0" presId="urn:microsoft.com/office/officeart/2008/layout/AlternatingHexagons"/>
    <dgm:cxn modelId="{3F2BF4F1-1B4E-4C78-B293-BC93B4B5F3EC}" type="presParOf" srcId="{8F23531B-C808-4E54-9865-450B8A853498}" destId="{F4B33B70-C870-4734-8A1B-77C8D94D8993}" srcOrd="3" destOrd="0" presId="urn:microsoft.com/office/officeart/2008/layout/AlternatingHexagons"/>
    <dgm:cxn modelId="{A9B61F66-086F-4D23-8C6C-3DB47A483530}" type="presParOf" srcId="{8F23531B-C808-4E54-9865-450B8A853498}" destId="{D47ACA37-7E7E-4EA4-A32F-568ED8E6E1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0960-3D53-47EA-BF66-0916064D7FDF}">
      <dsp:nvSpPr>
        <dsp:cNvPr id="0" name=""/>
        <dsp:cNvSpPr/>
      </dsp:nvSpPr>
      <dsp:spPr>
        <a:xfrm>
          <a:off x="0" y="275961"/>
          <a:ext cx="8229600" cy="91143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b="1" kern="1200" dirty="0" smtClean="0"/>
            <a:t>Desigualdad</a:t>
          </a:r>
          <a:endParaRPr lang="es-CL" sz="3800" b="1" kern="1200" dirty="0"/>
        </a:p>
      </dsp:txBody>
      <dsp:txXfrm>
        <a:off x="44492" y="320453"/>
        <a:ext cx="8140616" cy="822446"/>
      </dsp:txXfrm>
    </dsp:sp>
    <dsp:sp modelId="{4B320131-D87F-4AAE-BB4A-F8F0ECEE0ECC}">
      <dsp:nvSpPr>
        <dsp:cNvPr id="0" name=""/>
        <dsp:cNvSpPr/>
      </dsp:nvSpPr>
      <dsp:spPr>
        <a:xfrm>
          <a:off x="0" y="1296831"/>
          <a:ext cx="8229600" cy="91143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b="1" kern="1200" dirty="0" smtClean="0"/>
            <a:t>Baja confianza,  pérdida de legitimidad</a:t>
          </a:r>
          <a:endParaRPr lang="es-CL" sz="3800" b="1" kern="1200" dirty="0"/>
        </a:p>
      </dsp:txBody>
      <dsp:txXfrm>
        <a:off x="44492" y="1341323"/>
        <a:ext cx="8140616" cy="822446"/>
      </dsp:txXfrm>
    </dsp:sp>
    <dsp:sp modelId="{EB6D088B-185B-4262-9065-7C9DF0B65FFE}">
      <dsp:nvSpPr>
        <dsp:cNvPr id="0" name=""/>
        <dsp:cNvSpPr/>
      </dsp:nvSpPr>
      <dsp:spPr>
        <a:xfrm>
          <a:off x="0" y="2317701"/>
          <a:ext cx="8229600" cy="91143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b="1" kern="1200" dirty="0" smtClean="0"/>
            <a:t>Alta percepción de Discriminación</a:t>
          </a:r>
          <a:endParaRPr lang="es-CL" sz="3800" b="1" kern="1200" dirty="0"/>
        </a:p>
      </dsp:txBody>
      <dsp:txXfrm>
        <a:off x="44492" y="2362193"/>
        <a:ext cx="8140616" cy="822446"/>
      </dsp:txXfrm>
    </dsp:sp>
    <dsp:sp modelId="{BCD882DE-1E63-4365-B77B-3933BC449F3A}">
      <dsp:nvSpPr>
        <dsp:cNvPr id="0" name=""/>
        <dsp:cNvSpPr/>
      </dsp:nvSpPr>
      <dsp:spPr>
        <a:xfrm>
          <a:off x="0" y="3338571"/>
          <a:ext cx="8229600" cy="91143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800" b="1" kern="1200" dirty="0" smtClean="0">
              <a:solidFill>
                <a:schemeClr val="bg1"/>
              </a:solidFill>
            </a:rPr>
            <a:t>Alta</a:t>
          </a:r>
          <a:r>
            <a:rPr lang="es-CL" sz="3800" b="1" kern="1200" baseline="0" dirty="0" smtClean="0">
              <a:solidFill>
                <a:schemeClr val="bg1"/>
              </a:solidFill>
            </a:rPr>
            <a:t> percepción de corrupción</a:t>
          </a:r>
          <a:endParaRPr lang="es-CL" sz="3800" b="1" kern="1200" dirty="0">
            <a:solidFill>
              <a:schemeClr val="bg1"/>
            </a:solidFill>
          </a:endParaRPr>
        </a:p>
      </dsp:txBody>
      <dsp:txXfrm>
        <a:off x="44492" y="3383063"/>
        <a:ext cx="81406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96E996-1394-414E-A78B-5D829922048F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D3A2C-6153-45C1-8EA1-D6B01BFDB33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22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692" tIns="46347" rIns="92692" bIns="4634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692" tIns="46347" rIns="92692" bIns="4634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D945E3-F369-415E-BE22-899266E69B90}" type="datetimeFigureOut">
              <a:rPr lang="es-CL"/>
              <a:pPr>
                <a:defRPr/>
              </a:pPr>
              <a:t>26-11-2014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2" tIns="46347" rIns="92692" bIns="46347" rtlCol="0" anchor="ctr"/>
          <a:lstStyle/>
          <a:p>
            <a:pPr lvl="0"/>
            <a:endParaRPr lang="es-CL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lIns="92692" tIns="46347" rIns="92692" bIns="46347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692" tIns="46347" rIns="92692" bIns="4634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692" tIns="46347" rIns="92692" bIns="4634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F7D4A7-AFD4-4D1C-929E-D1B779721B03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2838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L" smtClean="0">
                <a:ea typeface="ＭＳ Ｐゴシック" pitchFamily="34" charset="-128"/>
              </a:rPr>
              <a:t>Check</a:t>
            </a: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A64E56-0702-4C92-A38B-6FDAF8635C58}" type="slidenum">
              <a:rPr lang="es-CL" smtClean="0"/>
              <a:pPr/>
              <a:t>1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56547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r>
              <a:rPr lang="en-US"/>
              <a:t>IdePC  2011: Muestra  años  </a:t>
            </a:r>
            <a:r>
              <a:rPr lang="en-US" smtClean="0"/>
              <a:t>2010 </a:t>
            </a:r>
            <a:r>
              <a:rPr lang="en-US"/>
              <a:t>y 2011</a:t>
            </a:r>
            <a:endParaRPr lang="es-ES"/>
          </a:p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E1A4-4A1C-43DE-A526-37090AFDF850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0AE6-C860-47BF-A581-B1EE689A80D8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5DF7-988E-46B3-8741-27C0BD1CE4B5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r>
              <a:rPr lang="en-US"/>
              <a:t>IdePC  2011: Muestra  años  2009, 2010 y 2011</a:t>
            </a:r>
            <a:endParaRPr lang="es-ES"/>
          </a:p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BBCC-D9D2-47CA-879F-9D30BF9B59B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E077-413A-4B1E-BC06-CBA78EE79D3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AD9E-A864-413D-B50F-F70A05975203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6A46-E215-44E5-902D-D6BE0683D4F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A4F2-3F93-40E5-9D6E-84D02CFEE62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50E6-1C84-4C8D-A93A-02B8FB0EB7E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887F-F2F4-4EAF-BE37-9309F12A506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C77F-3BAD-43FE-8D18-DB62952342C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59113" y="6356350"/>
            <a:ext cx="303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1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IdePC  2011: Muestra  años  </a:t>
            </a:r>
            <a:r>
              <a:rPr lang="en-US" smtClean="0"/>
              <a:t>2010 </a:t>
            </a:r>
            <a:r>
              <a:rPr lang="en-US"/>
              <a:t>y 2011</a:t>
            </a:r>
            <a:endParaRPr lang="es-ES"/>
          </a:p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1CC80A-F165-4CF3-B0BD-317949F09D3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pic>
        <p:nvPicPr>
          <p:cNvPr id="1031" name="Picture 9" descr="TI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13" y="6361113"/>
            <a:ext cx="18716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11 Grupo"/>
          <p:cNvGrpSpPr>
            <a:grpSpLocks/>
          </p:cNvGrpSpPr>
          <p:nvPr/>
        </p:nvGrpSpPr>
        <p:grpSpPr bwMode="auto">
          <a:xfrm>
            <a:off x="0" y="0"/>
            <a:ext cx="9144000" cy="1417638"/>
            <a:chOff x="0" y="0"/>
            <a:chExt cx="9144000" cy="1417638"/>
          </a:xfrm>
        </p:grpSpPr>
        <p:pic>
          <p:nvPicPr>
            <p:cNvPr id="1035" name="Picture 8" descr="TI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8313" y="0"/>
              <a:ext cx="8675687" cy="141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8" descr="TI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r="88486"/>
            <a:stretch>
              <a:fillRect/>
            </a:stretch>
          </p:blipFill>
          <p:spPr bwMode="auto">
            <a:xfrm>
              <a:off x="0" y="0"/>
              <a:ext cx="998538" cy="141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9 Imagen" descr="Nuevo Logo ChT_2.jpg"/>
          <p:cNvPicPr>
            <a:picLocks noChangeAspect="1"/>
          </p:cNvPicPr>
          <p:nvPr/>
        </p:nvPicPr>
        <p:blipFill>
          <a:blip r:embed="rId16" cstate="print"/>
          <a:srcRect l="6963" t="14151" r="6963" b="10567"/>
          <a:stretch>
            <a:fillRect/>
          </a:stretch>
        </p:blipFill>
        <p:spPr bwMode="auto">
          <a:xfrm>
            <a:off x="7740650" y="6330950"/>
            <a:ext cx="1343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1 Título"/>
          <p:cNvSpPr txBox="1">
            <a:spLocks/>
          </p:cNvSpPr>
          <p:nvPr/>
        </p:nvSpPr>
        <p:spPr bwMode="auto">
          <a:xfrm>
            <a:off x="0" y="404813"/>
            <a:ext cx="6804025" cy="5762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CL" sz="240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803" y="0"/>
            <a:ext cx="11337435" cy="6882178"/>
          </a:xfrm>
          <a:prstGeom prst="rect">
            <a:avLst/>
          </a:prstGeom>
        </p:spPr>
      </p:pic>
      <p:sp>
        <p:nvSpPr>
          <p:cNvPr id="13316" name="7 CuadroTexto"/>
          <p:cNvSpPr txBox="1">
            <a:spLocks noChangeArrowheads="1"/>
          </p:cNvSpPr>
          <p:nvPr/>
        </p:nvSpPr>
        <p:spPr bwMode="auto">
          <a:xfrm>
            <a:off x="2087314" y="4653136"/>
            <a:ext cx="4968875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Gobierno Abierto: 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Hora de buscar lo central desde la periferia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Seminario: </a:t>
            </a:r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Gobierno Abierto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317" name="8 CuadroTexto"/>
          <p:cNvSpPr txBox="1">
            <a:spLocks noChangeArrowheads="1"/>
          </p:cNvSpPr>
          <p:nvPr/>
        </p:nvSpPr>
        <p:spPr bwMode="auto">
          <a:xfrm>
            <a:off x="3491880" y="6165304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Noviembre de </a:t>
            </a:r>
            <a:r>
              <a:rPr lang="es-CL" b="1" dirty="0">
                <a:solidFill>
                  <a:schemeClr val="bg1"/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 smtClean="0">
                <a:solidFill>
                  <a:schemeClr val="bg1"/>
                </a:solidFill>
              </a:rPr>
              <a:t>Nuestros planes de acción OGP</a:t>
            </a:r>
            <a:r>
              <a:rPr lang="es-CL" sz="36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s-CL" sz="36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s-CL" sz="3600" dirty="0" smtClean="0">
                <a:solidFill>
                  <a:schemeClr val="bg1">
                    <a:lumMod val="75000"/>
                  </a:schemeClr>
                </a:solidFill>
              </a:rPr>
              <a:t>(Ramírez, </a:t>
            </a:r>
            <a:r>
              <a:rPr lang="es-CL" sz="3600" dirty="0" err="1" smtClean="0">
                <a:solidFill>
                  <a:schemeClr val="bg1">
                    <a:lumMod val="75000"/>
                  </a:schemeClr>
                </a:solidFill>
              </a:rPr>
              <a:t>Dassen</a:t>
            </a:r>
            <a:r>
              <a:rPr lang="es-CL" sz="3600" dirty="0" smtClean="0">
                <a:solidFill>
                  <a:schemeClr val="bg1">
                    <a:lumMod val="75000"/>
                  </a:schemeClr>
                </a:solidFill>
              </a:rPr>
              <a:t> 2014)</a:t>
            </a:r>
            <a:endParaRPr lang="es-CL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378121"/>
              </p:ext>
            </p:extLst>
          </p:nvPr>
        </p:nvGraphicFramePr>
        <p:xfrm>
          <a:off x="251520" y="1484784"/>
          <a:ext cx="8496944" cy="501235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728192"/>
                <a:gridCol w="1152128"/>
                <a:gridCol w="1368152"/>
                <a:gridCol w="1296144"/>
                <a:gridCol w="129614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800" dirty="0" smtClean="0"/>
                        <a:t>País/Número de compromisos en el Plan de Acción</a:t>
                      </a:r>
                      <a:endParaRPr lang="es-C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800" dirty="0" smtClean="0"/>
                        <a:t>Mejoramiento de los servicios públicos</a:t>
                      </a:r>
                      <a:endParaRPr lang="es-C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800" dirty="0" smtClean="0"/>
                        <a:t>Incremento</a:t>
                      </a:r>
                      <a:r>
                        <a:rPr lang="es-CL" sz="800" baseline="0" dirty="0" smtClean="0"/>
                        <a:t> de la integridad pública</a:t>
                      </a:r>
                      <a:endParaRPr lang="es-C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800" dirty="0" smtClean="0"/>
                        <a:t>Gestión más efectiva de los recursos públicos</a:t>
                      </a:r>
                      <a:endParaRPr lang="es-C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800" dirty="0" smtClean="0"/>
                        <a:t>Creación de comunidades más seguras</a:t>
                      </a:r>
                      <a:endParaRPr lang="es-C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800" dirty="0" smtClean="0"/>
                        <a:t>Incremento de la responsabilidad</a:t>
                      </a:r>
                      <a:r>
                        <a:rPr lang="es-CL" sz="800" baseline="0" dirty="0" smtClean="0"/>
                        <a:t> corporativa</a:t>
                      </a:r>
                      <a:endParaRPr lang="es-CL" sz="800" dirty="0"/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Argentina (19)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6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2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5064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Brasil</a:t>
                      </a:r>
                      <a:r>
                        <a:rPr lang="es-CL" sz="1000" b="1" baseline="0" dirty="0" smtClean="0"/>
                        <a:t> (32)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4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22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5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9256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Chile</a:t>
                      </a:r>
                      <a:r>
                        <a:rPr lang="es-CL" sz="1000" b="1" baseline="0" dirty="0" smtClean="0"/>
                        <a:t> (19)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4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0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3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Colombia (27)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8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13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6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8208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Costa Rica (23)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9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3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2400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El Salvador (21)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3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14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3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Guatemala (3)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2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6768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Honduras (20)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6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0960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México (55)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22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19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93144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Panamá (5)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5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7336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Paraguay (15)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3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5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09520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Perú (47)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8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37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2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1704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República Dominicana (24)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5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15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4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Uruguay 18)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6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5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-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4312">
                <a:tc>
                  <a:txBody>
                    <a:bodyPr/>
                    <a:lstStyle/>
                    <a:p>
                      <a:r>
                        <a:rPr lang="es-CL" sz="1000" b="1" dirty="0" smtClean="0"/>
                        <a:t>TOTAL (328)</a:t>
                      </a:r>
                      <a:endParaRPr lang="es-CL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75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177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63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12</a:t>
                      </a:r>
                      <a:endParaRPr lang="es-CL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 smtClean="0">
                <a:solidFill>
                  <a:schemeClr val="bg1"/>
                </a:solidFill>
              </a:rPr>
              <a:t>Nuestros planes de acción OGP</a:t>
            </a:r>
            <a:br>
              <a:rPr lang="es-CL" sz="3600" dirty="0" smtClean="0">
                <a:solidFill>
                  <a:schemeClr val="bg1"/>
                </a:solidFill>
              </a:rPr>
            </a:br>
            <a:r>
              <a:rPr lang="es-CL" sz="3600" dirty="0" smtClean="0">
                <a:solidFill>
                  <a:schemeClr val="bg1">
                    <a:lumMod val="75000"/>
                  </a:schemeClr>
                </a:solidFill>
              </a:rPr>
              <a:t>(Ramírez, </a:t>
            </a:r>
            <a:r>
              <a:rPr lang="es-CL" sz="3600" dirty="0" err="1" smtClean="0">
                <a:solidFill>
                  <a:schemeClr val="bg1">
                    <a:lumMod val="75000"/>
                  </a:schemeClr>
                </a:solidFill>
              </a:rPr>
              <a:t>Dassen</a:t>
            </a:r>
            <a:r>
              <a:rPr lang="es-CL" sz="3600" dirty="0" smtClean="0">
                <a:solidFill>
                  <a:schemeClr val="bg1">
                    <a:lumMod val="75000"/>
                  </a:schemeClr>
                </a:solidFill>
              </a:rPr>
              <a:t> 2014)</a:t>
            </a:r>
            <a:endParaRPr lang="es-CL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57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Temas de los planes de acción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(Ramírez, </a:t>
            </a:r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Dassen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 2014)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7854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79022"/>
              </p:ext>
            </p:extLst>
          </p:nvPr>
        </p:nvGraphicFramePr>
        <p:xfrm>
          <a:off x="-2196752" y="260648"/>
          <a:ext cx="1173416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012160" y="770801"/>
            <a:ext cx="2975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solidFill>
                  <a:schemeClr val="bg1"/>
                </a:solidFill>
              </a:rPr>
              <a:t>Fortalezas.</a:t>
            </a:r>
          </a:p>
          <a:p>
            <a:r>
              <a:rPr lang="es-ES" sz="2000" dirty="0">
                <a:solidFill>
                  <a:schemeClr val="bg1">
                    <a:lumMod val="75000"/>
                  </a:schemeClr>
                </a:solidFill>
              </a:rPr>
              <a:t>(Ramírez, 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</a:rPr>
              <a:t>Dassen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</a:rPr>
              <a:t> 2014)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58191"/>
              </p:ext>
            </p:extLst>
          </p:nvPr>
        </p:nvGraphicFramePr>
        <p:xfrm>
          <a:off x="-1942285" y="44624"/>
          <a:ext cx="11914885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107504" y="2153807"/>
            <a:ext cx="2111769" cy="2427321"/>
            <a:chOff x="5441879" y="4123013"/>
            <a:chExt cx="2111769" cy="2427321"/>
          </a:xfrm>
        </p:grpSpPr>
        <p:sp>
          <p:nvSpPr>
            <p:cNvPr id="11" name="10 Hexágono"/>
            <p:cNvSpPr/>
            <p:nvPr/>
          </p:nvSpPr>
          <p:spPr>
            <a:xfrm rot="5400000">
              <a:off x="5284103" y="4280789"/>
              <a:ext cx="2427321" cy="211176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ágono 4"/>
            <p:cNvSpPr/>
            <p:nvPr/>
          </p:nvSpPr>
          <p:spPr>
            <a:xfrm>
              <a:off x="5770963" y="4501272"/>
              <a:ext cx="1453601" cy="1670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kern="1200" dirty="0" smtClean="0"/>
                <a:t>Hace falta institucionalidad en la AGA (estructura y reglas del juego claras)</a:t>
              </a:r>
              <a:endParaRPr lang="es-CL" kern="1200" dirty="0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6012160" y="770801"/>
            <a:ext cx="3007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solidFill>
                  <a:schemeClr val="bg1"/>
                </a:solidFill>
              </a:rPr>
              <a:t>Debilidades</a:t>
            </a:r>
            <a:r>
              <a:rPr lang="es-CL" sz="40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es-ES" sz="2000" dirty="0">
                <a:solidFill>
                  <a:schemeClr val="bg1">
                    <a:lumMod val="75000"/>
                  </a:schemeClr>
                </a:solidFill>
              </a:rPr>
              <a:t>(Ramírez, </a:t>
            </a:r>
            <a:r>
              <a:rPr lang="es-ES" sz="2000" dirty="0" err="1">
                <a:solidFill>
                  <a:schemeClr val="bg1">
                    <a:lumMod val="75000"/>
                  </a:schemeClr>
                </a:solidFill>
              </a:rPr>
              <a:t>Dassen</a:t>
            </a:r>
            <a:r>
              <a:rPr lang="es-ES" sz="2000" dirty="0">
                <a:solidFill>
                  <a:schemeClr val="bg1">
                    <a:lumMod val="75000"/>
                  </a:schemeClr>
                </a:solidFill>
              </a:rPr>
              <a:t> 2014)</a:t>
            </a:r>
            <a:endParaRPr lang="es-CL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8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Ejemplos de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planes de acción OGP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México Plan de Acción 2013-2015: 26 Compromisos.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Primer plan cumplidos 20 de 37 compromisos.</a:t>
            </a:r>
          </a:p>
          <a:p>
            <a:pPr>
              <a:buNone/>
            </a:pP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Chile Plan de Acción: 2014-2016: 12 compromisos.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15 de 19 compromisos cumplidos primer plan.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Chile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Atiende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82168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Chile</a:t>
            </a:r>
            <a:r>
              <a:rPr lang="es-CL" dirty="0" smtClean="0"/>
              <a:t>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sin papeleo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54380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57600"/>
            <a:ext cx="6470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Creando</a:t>
            </a:r>
            <a:r>
              <a:rPr lang="es-CL" dirty="0" smtClean="0"/>
              <a:t>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juntos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94402" cy="425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Política de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datos abiertos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60917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7200800" cy="318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Contexto Americano</a:t>
            </a:r>
            <a:endParaRPr lang="es-CL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102594"/>
              </p:ext>
            </p:extLst>
          </p:nvPr>
        </p:nvGraphicFramePr>
        <p:xfrm>
          <a:off x="457200" y="14233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¿Sirve el gobierno abierto para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recuperar confianza?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CL" dirty="0" smtClean="0">
              <a:solidFill>
                <a:schemeClr val="bg1"/>
              </a:solidFill>
            </a:endParaRPr>
          </a:p>
          <a:p>
            <a:pPr algn="ctr"/>
            <a:endParaRPr lang="es-CL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dirty="0" smtClean="0">
                <a:solidFill>
                  <a:schemeClr val="bg1"/>
                </a:solidFill>
              </a:rPr>
              <a:t>SI QUEREMOS QUE OGP AYUDE A FORTALECER LAS INSTITUCIONES PUBLICAS, DEBEMOS SACARLO DE LOS EDIFICIOS GUBERNAMENTALES Y DE LAS CUMBRES ANUALES.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57196"/>
            <a:ext cx="7344816" cy="556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G</a:t>
            </a:r>
            <a:r>
              <a:rPr lang="es-CL" dirty="0" smtClean="0">
                <a:solidFill>
                  <a:schemeClr val="bg1"/>
                </a:solidFill>
              </a:rPr>
              <a:t>obierno local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como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la puerta de entrada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- Pasar de lo NACIONAL a lo LOCAL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-Incluir a las comunidades en la elaboración del plan de acción.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-No monopolizar la discusión entre “la comunidad pro transparencia o de datos abiertos”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Planes de acción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locales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Identificación de problemas (estamos llenos de aplicaciones y plataformas que nadie usa)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Co-construcción del plan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Rendición de cuentas (si te dio una idea debes darle una respuesta no sólo formal)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Mostrar casos de éxito replicables a nivel local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Algunos retos para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OGP en la Región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Redefenir</a:t>
            </a:r>
            <a:r>
              <a:rPr lang="es-ES" dirty="0" smtClean="0">
                <a:solidFill>
                  <a:schemeClr val="bg1"/>
                </a:solidFill>
              </a:rPr>
              <a:t> OGP dentro de los problemas que enfrenta la región y las necesidades de su ciudadanos.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Incorporar comunidades marginalizadas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Incorporación de diferentes organizaciones en la distintas fases de creación, implementación y evaluación de los planes de acción.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Generar un discurso para el ciudadano común.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Entender una nueva forma de relación entre Estado, sociedad civil y sector privado.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Incorporar y potenciar a otros poderes del Estado a esta iniciativa.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Configurar OGP como un verdadero espacio de </a:t>
            </a:r>
            <a:r>
              <a:rPr lang="es-ES" dirty="0" err="1" smtClean="0">
                <a:solidFill>
                  <a:schemeClr val="bg1"/>
                </a:solidFill>
              </a:rPr>
              <a:t>co</a:t>
            </a:r>
            <a:r>
              <a:rPr lang="es-ES" dirty="0" smtClean="0">
                <a:solidFill>
                  <a:schemeClr val="bg1"/>
                </a:solidFill>
              </a:rPr>
              <a:t> construcción entre diversos actores.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Potenciar metodologías de trabajo que estandaricen ciertos procesos al interior de la iniciativa.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803" y="0"/>
            <a:ext cx="11337435" cy="6882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En qué confían los Americanos</a:t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3600" dirty="0" smtClean="0">
                <a:solidFill>
                  <a:schemeClr val="bg1">
                    <a:lumMod val="75000"/>
                  </a:schemeClr>
                </a:solidFill>
              </a:rPr>
              <a:t>(Encuesta </a:t>
            </a:r>
            <a:r>
              <a:rPr lang="es-ES" sz="3600" dirty="0" err="1" smtClean="0">
                <a:solidFill>
                  <a:schemeClr val="bg1">
                    <a:lumMod val="75000"/>
                  </a:schemeClr>
                </a:solidFill>
              </a:rPr>
              <a:t>Lapop</a:t>
            </a:r>
            <a:r>
              <a:rPr lang="es-ES" sz="3600" dirty="0" smtClean="0">
                <a:solidFill>
                  <a:schemeClr val="bg1">
                    <a:lumMod val="75000"/>
                  </a:schemeClr>
                </a:solidFill>
              </a:rPr>
              <a:t> 2012)</a:t>
            </a:r>
            <a:endParaRPr lang="es-CL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5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7091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Problemas de los Americanos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>
                <a:solidFill>
                  <a:schemeClr val="bg1">
                    <a:lumMod val="75000"/>
                  </a:schemeClr>
                </a:solidFill>
              </a:rPr>
              <a:t>(Encuesta </a:t>
            </a:r>
            <a:r>
              <a:rPr lang="es-ES" sz="3600" dirty="0" err="1" smtClean="0">
                <a:solidFill>
                  <a:schemeClr val="bg1">
                    <a:lumMod val="75000"/>
                  </a:schemeClr>
                </a:solidFill>
              </a:rPr>
              <a:t>Lapop</a:t>
            </a:r>
            <a:r>
              <a:rPr lang="es-ES" sz="3600" dirty="0" smtClean="0">
                <a:solidFill>
                  <a:schemeClr val="bg1">
                    <a:lumMod val="75000"/>
                  </a:schemeClr>
                </a:solidFill>
              </a:rPr>
              <a:t> 2012)</a:t>
            </a:r>
            <a:endParaRPr lang="es-CL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33670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Percepción corrupción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>
                <a:solidFill>
                  <a:schemeClr val="bg1">
                    <a:lumMod val="75000"/>
                  </a:schemeClr>
                </a:solidFill>
              </a:rPr>
              <a:t>(Barómetro Global 2012)</a:t>
            </a:r>
            <a:endParaRPr lang="es-CL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Char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554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Gobierno Abierto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para recuperar la confianza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s-CL" sz="2800" dirty="0" smtClean="0">
                <a:solidFill>
                  <a:schemeClr val="bg1"/>
                </a:solidFill>
              </a:rPr>
              <a:t>Incrementar sus niveles de transparencia y rendición de cuentas; </a:t>
            </a:r>
          </a:p>
          <a:p>
            <a:pPr>
              <a:buNone/>
            </a:pPr>
            <a:endParaRPr lang="es-CL" sz="2800" dirty="0" smtClean="0">
              <a:solidFill>
                <a:schemeClr val="bg1"/>
              </a:solidFill>
            </a:endParaRPr>
          </a:p>
          <a:p>
            <a:r>
              <a:rPr lang="es-CL" sz="2800" dirty="0" smtClean="0">
                <a:solidFill>
                  <a:schemeClr val="bg1"/>
                </a:solidFill>
              </a:rPr>
              <a:t>Expandir mecanismos efectivos de participación ciudadana y </a:t>
            </a:r>
          </a:p>
          <a:p>
            <a:pPr>
              <a:buNone/>
            </a:pPr>
            <a:endParaRPr lang="es-CL" sz="2800" dirty="0" smtClean="0">
              <a:solidFill>
                <a:schemeClr val="bg1"/>
              </a:solidFill>
            </a:endParaRPr>
          </a:p>
          <a:p>
            <a:r>
              <a:rPr lang="es-CL" sz="2800" dirty="0" smtClean="0">
                <a:solidFill>
                  <a:schemeClr val="bg1"/>
                </a:solidFill>
              </a:rPr>
              <a:t>Generar plataformas innovadoras para fomentar la colaboración cívica a fin de </a:t>
            </a:r>
            <a:r>
              <a:rPr lang="es-CL" sz="2800" dirty="0" err="1" smtClean="0">
                <a:solidFill>
                  <a:schemeClr val="bg1"/>
                </a:solidFill>
              </a:rPr>
              <a:t>co</a:t>
            </a:r>
            <a:r>
              <a:rPr lang="es-CL" sz="2800" dirty="0" smtClean="0">
                <a:solidFill>
                  <a:schemeClr val="bg1"/>
                </a:solidFill>
              </a:rPr>
              <a:t>-crear valor público en la planificación, el diseño, la implementación y la evaluación de políticas y servicios públicos.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 smtClean="0">
                <a:solidFill>
                  <a:schemeClr val="bg1"/>
                </a:solidFill>
              </a:rPr>
              <a:t>La importancia de definir los limites o será finalmente otro slogan. Ponerse de acuerdo sobre que entenderemos por gobierno abierto</a:t>
            </a:r>
          </a:p>
          <a:p>
            <a:pPr>
              <a:buNone/>
            </a:pPr>
            <a:endParaRPr lang="es-CL" sz="2800" dirty="0" smtClean="0">
              <a:solidFill>
                <a:schemeClr val="bg1"/>
              </a:solidFill>
            </a:endParaRPr>
          </a:p>
          <a:p>
            <a:r>
              <a:rPr lang="es-CL" sz="2800" dirty="0" smtClean="0">
                <a:solidFill>
                  <a:schemeClr val="bg1"/>
                </a:solidFill>
              </a:rPr>
              <a:t>El modelo de secretariado y elaboración del plan de gobierno abierto mexicano es un buen camino a seguir.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Buscando</a:t>
            </a:r>
            <a:r>
              <a:rPr lang="es-CL" dirty="0" smtClean="0"/>
              <a:t> </a:t>
            </a:r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los límites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Política pública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Transversal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Busca consolidar :</a:t>
            </a:r>
          </a:p>
          <a:p>
            <a:pPr lvl="1"/>
            <a:r>
              <a:rPr lang="es-CL" dirty="0" smtClean="0">
                <a:solidFill>
                  <a:schemeClr val="bg1"/>
                </a:solidFill>
              </a:rPr>
              <a:t>Transparencia</a:t>
            </a:r>
          </a:p>
          <a:p>
            <a:pPr lvl="1"/>
            <a:r>
              <a:rPr lang="es-CL" dirty="0" smtClean="0">
                <a:solidFill>
                  <a:schemeClr val="bg1"/>
                </a:solidFill>
              </a:rPr>
              <a:t>Participación</a:t>
            </a:r>
          </a:p>
          <a:p>
            <a:pPr lvl="1"/>
            <a:r>
              <a:rPr lang="es-CL" dirty="0" smtClean="0">
                <a:solidFill>
                  <a:schemeClr val="bg1"/>
                </a:solidFill>
              </a:rPr>
              <a:t>Modernización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Hacia una definición de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Gobierno Abierto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552" y="2204864"/>
            <a:ext cx="8280920" cy="2880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Acceso a información y participación como derecho</a:t>
            </a:r>
          </a:p>
          <a:p>
            <a:pPr algn="ctr"/>
            <a:r>
              <a:rPr lang="es-CL" dirty="0" smtClean="0"/>
              <a:t>+</a:t>
            </a:r>
          </a:p>
          <a:p>
            <a:pPr algn="ctr"/>
            <a:r>
              <a:rPr lang="es-CL" dirty="0" smtClean="0"/>
              <a:t>Transparencia y rendición de cuentas como política</a:t>
            </a:r>
          </a:p>
          <a:p>
            <a:pPr algn="ctr"/>
            <a:r>
              <a:rPr lang="es-CL" dirty="0" smtClean="0"/>
              <a:t>+</a:t>
            </a:r>
          </a:p>
          <a:p>
            <a:pPr algn="ctr"/>
            <a:r>
              <a:rPr lang="es-CL" dirty="0" smtClean="0"/>
              <a:t>Datos abiertos como herramienta</a:t>
            </a:r>
          </a:p>
          <a:p>
            <a:pPr algn="ctr"/>
            <a:r>
              <a:rPr lang="es-CL" dirty="0" smtClean="0"/>
              <a:t>=</a:t>
            </a:r>
          </a:p>
          <a:p>
            <a:pPr algn="ctr"/>
            <a:r>
              <a:rPr lang="es-CL" b="1" dirty="0" smtClean="0"/>
              <a:t>Gobierno Abierto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ster slid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aster slid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5721</TotalTime>
  <Words>822</Words>
  <Application>Microsoft Office PowerPoint</Application>
  <PresentationFormat>Presentación en pantalla (4:3)</PresentationFormat>
  <Paragraphs>179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Contexto Americano</vt:lpstr>
      <vt:lpstr>En qué confían los Americanos (Encuesta Lapop 2012)</vt:lpstr>
      <vt:lpstr>Problemas de los Americanos (Encuesta Lapop 2012)</vt:lpstr>
      <vt:lpstr>Percepción corrupción (Barómetro Global 2012)</vt:lpstr>
      <vt:lpstr>Gobierno Abierto para recuperar la confianza</vt:lpstr>
      <vt:lpstr>Presentación de PowerPoint</vt:lpstr>
      <vt:lpstr>Buscando los límites</vt:lpstr>
      <vt:lpstr>Hacia una definición de Gobierno Abierto</vt:lpstr>
      <vt:lpstr>Nuestros planes de acción OGP (Ramírez, Dassen 2014)</vt:lpstr>
      <vt:lpstr>Nuestros planes de acción OGP (Ramírez, Dassen 2014)</vt:lpstr>
      <vt:lpstr>Temas de los planes de acción (Ramírez, Dassen 2014)</vt:lpstr>
      <vt:lpstr>Presentación de PowerPoint</vt:lpstr>
      <vt:lpstr>Presentación de PowerPoint</vt:lpstr>
      <vt:lpstr>Ejemplos de planes de acción OGP</vt:lpstr>
      <vt:lpstr>Chile Atiende</vt:lpstr>
      <vt:lpstr>Chile sin papeleo</vt:lpstr>
      <vt:lpstr>Creando juntos</vt:lpstr>
      <vt:lpstr>Política de datos abiertos</vt:lpstr>
      <vt:lpstr>¿Sirve el gobierno abierto para recuperar confianza?</vt:lpstr>
      <vt:lpstr>Presentación de PowerPoint</vt:lpstr>
      <vt:lpstr>Gobierno local como la puerta de entrada</vt:lpstr>
      <vt:lpstr>Planes de acción locales</vt:lpstr>
      <vt:lpstr>Algunos retos para OGP en la Región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Transparente</dc:title>
  <dc:creator>Rocio</dc:creator>
  <cp:lastModifiedBy>aprecht</cp:lastModifiedBy>
  <cp:revision>417</cp:revision>
  <dcterms:created xsi:type="dcterms:W3CDTF">2011-11-29T13:11:28Z</dcterms:created>
  <dcterms:modified xsi:type="dcterms:W3CDTF">2014-11-26T17:59:39Z</dcterms:modified>
</cp:coreProperties>
</file>